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99" r:id="rId5"/>
    <p:sldId id="363" r:id="rId6"/>
    <p:sldId id="357" r:id="rId7"/>
    <p:sldId id="359" r:id="rId8"/>
    <p:sldId id="349" r:id="rId9"/>
    <p:sldId id="343" r:id="rId10"/>
    <p:sldId id="364" r:id="rId11"/>
    <p:sldId id="351" r:id="rId12"/>
    <p:sldId id="340" r:id="rId13"/>
    <p:sldId id="347" r:id="rId14"/>
    <p:sldId id="306" r:id="rId15"/>
    <p:sldId id="313" r:id="rId16"/>
    <p:sldId id="321" r:id="rId17"/>
    <p:sldId id="354" r:id="rId18"/>
    <p:sldId id="320" r:id="rId19"/>
    <p:sldId id="336" r:id="rId20"/>
    <p:sldId id="356" r:id="rId21"/>
    <p:sldId id="365" r:id="rId22"/>
    <p:sldId id="362" r:id="rId23"/>
    <p:sldId id="342" r:id="rId24"/>
    <p:sldId id="366" r:id="rId25"/>
    <p:sldId id="338" r:id="rId26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orient="horz" pos="1117" userDrawn="1">
          <p15:clr>
            <a:srgbClr val="A4A3A4"/>
          </p15:clr>
        </p15:guide>
        <p15:guide id="3" pos="5481">
          <p15:clr>
            <a:srgbClr val="A4A3A4"/>
          </p15:clr>
        </p15:guide>
        <p15:guide id="4" pos="2986">
          <p15:clr>
            <a:srgbClr val="A4A3A4"/>
          </p15:clr>
        </p15:guide>
        <p15:guide id="5" pos="400">
          <p15:clr>
            <a:srgbClr val="A4A3A4"/>
          </p15:clr>
        </p15:guide>
        <p15:guide id="6" pos="1897">
          <p15:clr>
            <a:srgbClr val="A4A3A4"/>
          </p15:clr>
        </p15:guide>
        <p15:guide id="7" pos="2835">
          <p15:clr>
            <a:srgbClr val="A4A3A4"/>
          </p15:clr>
        </p15:guide>
        <p15:guide id="8" pos="26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t Tripathi" initials="AT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C6"/>
    <a:srgbClr val="BB2020"/>
    <a:srgbClr val="1290BD"/>
    <a:srgbClr val="BB2034"/>
    <a:srgbClr val="001945"/>
    <a:srgbClr val="666666"/>
    <a:srgbClr val="6DD9FF"/>
    <a:srgbClr val="09406A"/>
    <a:srgbClr val="636467"/>
    <a:srgbClr val="FF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88" autoAdjust="0"/>
    <p:restoredTop sz="94434" autoAdjust="0"/>
  </p:normalViewPr>
  <p:slideViewPr>
    <p:cSldViewPr>
      <p:cViewPr varScale="1">
        <p:scale>
          <a:sx n="68" d="100"/>
          <a:sy n="68" d="100"/>
        </p:scale>
        <p:origin x="1728" y="78"/>
      </p:cViewPr>
      <p:guideLst>
        <p:guide orient="horz" pos="3929"/>
        <p:guide orient="horz" pos="1117"/>
        <p:guide pos="5481"/>
        <p:guide pos="2986"/>
        <p:guide pos="400"/>
        <p:guide pos="1897"/>
        <p:guide pos="2835"/>
        <p:guide pos="2699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946" y="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ripathia\Desktop\Safran%20Board%20Advisory%20PPT\Ease%20of%20doing%20business\Amit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ipathia\AppData\Local\Microsoft\Windows\INetCache\Content.Outlook\7K7OE5B0\NPA%20Cri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2908044650001"/>
          <c:y val="0.20672949426538501"/>
          <c:w val="0.88646471804611404"/>
          <c:h val="0.36322111934934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Sheet2!$C$5</c:f>
              <c:strCache>
                <c:ptCount val="1"/>
                <c:pt idx="0">
                  <c:v>EODB 2018 </c:v>
                </c:pt>
              </c:strCache>
            </c:strRef>
          </c:tx>
          <c:spPr>
            <a:gradFill rotWithShape="1">
              <a:gsLst>
                <a:gs pos="0">
                  <a:srgbClr val="BB2034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4677002512309999E-3"/>
                  <c:y val="2.0227919274992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AD-41F1-964A-399E76381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Sheet2!$B$6:$B$16</c:f>
              <c:strCache>
                <c:ptCount val="11"/>
                <c:pt idx="0">
                  <c:v>Starting a business</c:v>
                </c:pt>
                <c:pt idx="1">
                  <c:v>Dealing with construction permits</c:v>
                </c:pt>
                <c:pt idx="2">
                  <c:v>Getting electricity</c:v>
                </c:pt>
                <c:pt idx="3">
                  <c:v>Registering property</c:v>
                </c:pt>
                <c:pt idx="4">
                  <c:v>Getting credit</c:v>
                </c:pt>
                <c:pt idx="5">
                  <c:v>Protecting minority investors</c:v>
                </c:pt>
                <c:pt idx="6">
                  <c:v>Paying taxes</c:v>
                </c:pt>
                <c:pt idx="7">
                  <c:v>Trading across borders</c:v>
                </c:pt>
                <c:pt idx="8">
                  <c:v>Enforcing contracts</c:v>
                </c:pt>
                <c:pt idx="9">
                  <c:v>Resolving insovency</c:v>
                </c:pt>
                <c:pt idx="10">
                  <c:v>Overall Ranking</c:v>
                </c:pt>
              </c:strCache>
            </c:strRef>
          </c:cat>
          <c:val>
            <c:numRef>
              <c:f>Sheet2!$C$6:$C$16</c:f>
              <c:numCache>
                <c:formatCode>General</c:formatCode>
                <c:ptCount val="11"/>
                <c:pt idx="0">
                  <c:v>156</c:v>
                </c:pt>
                <c:pt idx="1">
                  <c:v>181</c:v>
                </c:pt>
                <c:pt idx="2">
                  <c:v>29</c:v>
                </c:pt>
                <c:pt idx="3">
                  <c:v>154</c:v>
                </c:pt>
                <c:pt idx="4">
                  <c:v>29</c:v>
                </c:pt>
                <c:pt idx="5">
                  <c:v>4</c:v>
                </c:pt>
                <c:pt idx="6">
                  <c:v>119</c:v>
                </c:pt>
                <c:pt idx="7">
                  <c:v>146</c:v>
                </c:pt>
                <c:pt idx="8">
                  <c:v>164</c:v>
                </c:pt>
                <c:pt idx="9">
                  <c:v>103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AD-41F1-964A-399E76381094}"/>
            </c:ext>
          </c:extLst>
        </c:ser>
        <c:ser>
          <c:idx val="1"/>
          <c:order val="1"/>
          <c:tx>
            <c:strRef>
              <c:f>Sheet2!$D$5</c:f>
              <c:strCache>
                <c:ptCount val="1"/>
                <c:pt idx="0">
                  <c:v>EODB 2017</c:v>
                </c:pt>
              </c:strCache>
            </c:strRef>
          </c:tx>
          <c:spPr>
            <a:gradFill rotWithShape="1">
              <a:gsLst>
                <a:gs pos="0">
                  <a:srgbClr val="00A6C6"/>
                </a:gs>
                <a:gs pos="80000">
                  <a:srgbClr val="00A6C6"/>
                </a:gs>
                <a:gs pos="100000">
                  <a:srgbClr val="6DD9FF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741602009847901E-2"/>
                  <c:y val="4.0455838549986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AD-41F1-964A-399E76381094}"/>
                </c:ext>
              </c:extLst>
            </c:dLbl>
            <c:dLbl>
              <c:idx val="1"/>
              <c:layout>
                <c:manualLayout>
                  <c:x val="1.17416020098479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AD-41F1-964A-399E76381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Sheet2!$B$6:$B$16</c:f>
              <c:strCache>
                <c:ptCount val="11"/>
                <c:pt idx="0">
                  <c:v>Starting a business</c:v>
                </c:pt>
                <c:pt idx="1">
                  <c:v>Dealing with construction permits</c:v>
                </c:pt>
                <c:pt idx="2">
                  <c:v>Getting electricity</c:v>
                </c:pt>
                <c:pt idx="3">
                  <c:v>Registering property</c:v>
                </c:pt>
                <c:pt idx="4">
                  <c:v>Getting credit</c:v>
                </c:pt>
                <c:pt idx="5">
                  <c:v>Protecting minority investors</c:v>
                </c:pt>
                <c:pt idx="6">
                  <c:v>Paying taxes</c:v>
                </c:pt>
                <c:pt idx="7">
                  <c:v>Trading across borders</c:v>
                </c:pt>
                <c:pt idx="8">
                  <c:v>Enforcing contracts</c:v>
                </c:pt>
                <c:pt idx="9">
                  <c:v>Resolving insovency</c:v>
                </c:pt>
                <c:pt idx="10">
                  <c:v>Overall Ranking</c:v>
                </c:pt>
              </c:strCache>
            </c:strRef>
          </c:cat>
          <c:val>
            <c:numRef>
              <c:f>Sheet2!$D$6:$D$16</c:f>
              <c:numCache>
                <c:formatCode>General</c:formatCode>
                <c:ptCount val="11"/>
                <c:pt idx="0">
                  <c:v>155</c:v>
                </c:pt>
                <c:pt idx="1">
                  <c:v>185</c:v>
                </c:pt>
                <c:pt idx="2">
                  <c:v>26</c:v>
                </c:pt>
                <c:pt idx="3">
                  <c:v>138</c:v>
                </c:pt>
                <c:pt idx="4">
                  <c:v>44</c:v>
                </c:pt>
                <c:pt idx="5">
                  <c:v>13</c:v>
                </c:pt>
                <c:pt idx="6">
                  <c:v>172</c:v>
                </c:pt>
                <c:pt idx="7">
                  <c:v>143</c:v>
                </c:pt>
                <c:pt idx="8">
                  <c:v>172</c:v>
                </c:pt>
                <c:pt idx="9">
                  <c:v>136</c:v>
                </c:pt>
                <c:pt idx="10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AD-41F1-964A-399E76381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5329280"/>
        <c:axId val="295307216"/>
      </c:barChart>
      <c:catAx>
        <c:axId val="2953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5307216"/>
        <c:crosses val="autoZero"/>
        <c:auto val="1"/>
        <c:lblAlgn val="ctr"/>
        <c:lblOffset val="100"/>
        <c:noMultiLvlLbl val="0"/>
      </c:catAx>
      <c:valAx>
        <c:axId val="2953072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532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643296487123"/>
          <c:y val="0.10316238830246501"/>
          <c:w val="0.56952166724276798"/>
          <c:h val="8.058420779265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FDI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C8-4AD9-A57A-E8958853A6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C8-4AD9-A57A-E8958853A6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C8-4AD9-A57A-E8958853A6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DC8-4AD9-A57A-E8958853A6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DC8-4AD9-A57A-E8958853A6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DC8-4AD9-A57A-E8958853A66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DC8-4AD9-A57A-E8958853A66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DC8-4AD9-A57A-E8958853A66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DC8-4AD9-A57A-E8958853A66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DC8-4AD9-A57A-E8958853A666}"/>
              </c:ext>
            </c:extLst>
          </c:dPt>
          <c:cat>
            <c:strRef>
              <c:f>Sheet1!$A$2:$A$11</c:f>
              <c:strCache>
                <c:ptCount val="10"/>
                <c:pt idx="0">
                  <c:v>Telecommunication</c:v>
                </c:pt>
                <c:pt idx="1">
                  <c:v>Services </c:v>
                </c:pt>
                <c:pt idx="2">
                  <c:v>Computer Hardware and Software</c:v>
                </c:pt>
                <c:pt idx="3">
                  <c:v>Trading</c:v>
                </c:pt>
                <c:pt idx="4">
                  <c:v>Automobile Industry</c:v>
                </c:pt>
                <c:pt idx="5">
                  <c:v>Metallurgical Industry</c:v>
                </c:pt>
                <c:pt idx="6">
                  <c:v>Chemicals</c:v>
                </c:pt>
                <c:pt idx="7">
                  <c:v>Power</c:v>
                </c:pt>
                <c:pt idx="8">
                  <c:v>Drugs and Cosmetics</c:v>
                </c:pt>
                <c:pt idx="9">
                  <c:v>Construction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5.56</c:v>
                </c:pt>
                <c:pt idx="1">
                  <c:v>8.68</c:v>
                </c:pt>
                <c:pt idx="2">
                  <c:v>3.65</c:v>
                </c:pt>
                <c:pt idx="3">
                  <c:v>2.34</c:v>
                </c:pt>
                <c:pt idx="4">
                  <c:v>1.61</c:v>
                </c:pt>
                <c:pt idx="5">
                  <c:v>1.44</c:v>
                </c:pt>
                <c:pt idx="6">
                  <c:v>1.39</c:v>
                </c:pt>
                <c:pt idx="7">
                  <c:v>1.1100000000000001</c:v>
                </c:pt>
                <c:pt idx="8">
                  <c:v>0.86</c:v>
                </c:pt>
                <c:pt idx="9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5-4F0B-B853-25C3BA97A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3037575516165441E-2"/>
          <c:y val="0.66408904392712753"/>
          <c:w val="0.87866484574311698"/>
          <c:h val="0.32054603929950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11613026743524"/>
          <c:y val="2.238030713282016E-2"/>
          <c:w val="0.78958452510856947"/>
          <c:h val="0.83352954182447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'[NPA Crisis.xlsx]Sheet1'!$I$5</c:f>
              <c:strCache>
                <c:ptCount val="1"/>
                <c:pt idx="0">
                  <c:v>NPA (in US$ billion)</c:v>
                </c:pt>
              </c:strCache>
            </c:strRef>
          </c:tx>
          <c:spPr>
            <a:solidFill>
              <a:srgbClr val="BB2020"/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cat>
            <c:strRef>
              <c:f>'[NPA Crisis.xlsx]Sheet1'!$G$6:$G$12</c:f>
              <c:strCache>
                <c:ptCount val="7"/>
                <c:pt idx="0">
                  <c:v>Mar-16</c:v>
                </c:pt>
                <c:pt idx="1">
                  <c:v>Jun-16</c:v>
                </c:pt>
                <c:pt idx="2">
                  <c:v>Sep-16</c:v>
                </c:pt>
                <c:pt idx="3">
                  <c:v>Dec-16</c:v>
                </c:pt>
                <c:pt idx="4">
                  <c:v>Mar-17</c:v>
                </c:pt>
                <c:pt idx="5">
                  <c:v>Jun-17</c:v>
                </c:pt>
                <c:pt idx="6">
                  <c:v>Sep-17</c:v>
                </c:pt>
              </c:strCache>
            </c:strRef>
          </c:cat>
          <c:val>
            <c:numRef>
              <c:f>'[NPA Crisis.xlsx]Sheet1'!$I$6:$I$12</c:f>
              <c:numCache>
                <c:formatCode>0</c:formatCode>
                <c:ptCount val="7"/>
                <c:pt idx="0">
                  <c:v>89.045383411580602</c:v>
                </c:pt>
                <c:pt idx="1">
                  <c:v>96.244131455399057</c:v>
                </c:pt>
                <c:pt idx="2">
                  <c:v>101.56494522691705</c:v>
                </c:pt>
                <c:pt idx="3">
                  <c:v>105.47730829420971</c:v>
                </c:pt>
                <c:pt idx="4">
                  <c:v>110.9546165884194</c:v>
                </c:pt>
                <c:pt idx="5">
                  <c:v>129.42097026604068</c:v>
                </c:pt>
                <c:pt idx="6">
                  <c:v>131.14241001564949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BD-4B82-99F0-AAE3CBDB3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322560"/>
        <c:axId val="124324096"/>
      </c:barChart>
      <c:lineChart>
        <c:grouping val="standard"/>
        <c:varyColors val="0"/>
        <c:ser>
          <c:idx val="2"/>
          <c:order val="1"/>
          <c:tx>
            <c:strRef>
              <c:f>'[NPA Crisis.xlsx]Sheet1'!$J$5</c:f>
              <c:strCache>
                <c:ptCount val="1"/>
                <c:pt idx="0">
                  <c:v>NPA Ratio (%)</c:v>
                </c:pt>
              </c:strCache>
            </c:strRef>
          </c:tx>
          <c:spPr>
            <a:ln w="31750">
              <a:solidFill>
                <a:sysClr val="windowText" lastClr="000000"/>
              </a:solidFill>
            </a:ln>
          </c:spPr>
          <c:marker>
            <c:symbol val="circle"/>
            <c:size val="7"/>
            <c:spPr>
              <a:solidFill>
                <a:srgbClr val="00A6C6"/>
              </a:solidFill>
              <a:ln>
                <a:solidFill>
                  <a:sysClr val="windowText" lastClr="000000"/>
                </a:solidFill>
              </a:ln>
            </c:spPr>
          </c:marker>
          <c:cat>
            <c:strRef>
              <c:f>'[NPA Crisis.xlsx]Sheet1'!$G$6:$G$12</c:f>
              <c:strCache>
                <c:ptCount val="7"/>
                <c:pt idx="0">
                  <c:v>Mar-16</c:v>
                </c:pt>
                <c:pt idx="1">
                  <c:v>Jun-16</c:v>
                </c:pt>
                <c:pt idx="2">
                  <c:v>Sep-16</c:v>
                </c:pt>
                <c:pt idx="3">
                  <c:v>Dec-16</c:v>
                </c:pt>
                <c:pt idx="4">
                  <c:v>Mar-17</c:v>
                </c:pt>
                <c:pt idx="5">
                  <c:v>Jun-17</c:v>
                </c:pt>
                <c:pt idx="6">
                  <c:v>Sep-17</c:v>
                </c:pt>
              </c:strCache>
            </c:strRef>
          </c:cat>
          <c:val>
            <c:numRef>
              <c:f>'[NPA Crisis.xlsx]Sheet1'!$J$6:$J$12</c:f>
              <c:numCache>
                <c:formatCode>General</c:formatCode>
                <c:ptCount val="7"/>
                <c:pt idx="0">
                  <c:v>7.72</c:v>
                </c:pt>
                <c:pt idx="1">
                  <c:v>8.4499999999999993</c:v>
                </c:pt>
                <c:pt idx="2">
                  <c:v>8.7899999999999991</c:v>
                </c:pt>
                <c:pt idx="3">
                  <c:v>9.2200000000000006</c:v>
                </c:pt>
                <c:pt idx="4">
                  <c:v>9.1300000000000008</c:v>
                </c:pt>
                <c:pt idx="5">
                  <c:v>10.29</c:v>
                </c:pt>
                <c:pt idx="6">
                  <c:v>10.16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BD-4B82-99F0-AAE3CBDB3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682368"/>
        <c:axId val="122680064"/>
      </c:lineChart>
      <c:catAx>
        <c:axId val="12432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4324096"/>
        <c:crosses val="autoZero"/>
        <c:auto val="1"/>
        <c:lblAlgn val="ctr"/>
        <c:lblOffset val="100"/>
        <c:noMultiLvlLbl val="0"/>
      </c:catAx>
      <c:valAx>
        <c:axId val="124324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NPA (in US$ billion)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124322560"/>
        <c:crosses val="autoZero"/>
        <c:crossBetween val="between"/>
      </c:valAx>
      <c:valAx>
        <c:axId val="12268006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NAP Ratio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2682368"/>
        <c:crosses val="max"/>
        <c:crossBetween val="between"/>
      </c:valAx>
      <c:catAx>
        <c:axId val="122682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68006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7608958177031397"/>
          <c:y val="3.8217721110726827E-2"/>
          <c:w val="0.25301093860922985"/>
          <c:h val="0.113218304418968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BF3A6-7FD4-C34A-95FE-02759447A3C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651DA-8195-E44C-9550-E1A86D252D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54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F6CEA-360F-FF41-9125-820F953752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2B383-85B7-254C-B7FB-EE583F312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6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2B383-85B7-254C-B7FB-EE583F312B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2B383-85B7-254C-B7FB-EE583F312B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2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2B383-85B7-254C-B7FB-EE583F312B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76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2B383-85B7-254C-B7FB-EE583F312B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48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2B383-85B7-254C-B7FB-EE583F312B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46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2B383-85B7-254C-B7FB-EE583F312BD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52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2B383-85B7-254C-B7FB-EE583F312B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79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2B383-85B7-254C-B7FB-EE583F312BD4}" type="slidenum">
              <a:rPr lang="en-US" smtClean="0"/>
              <a:t>22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1201738"/>
            <a:ext cx="9144000" cy="4929187"/>
          </a:xfrm>
          <a:prstGeom prst="rect">
            <a:avLst/>
          </a:prstGeom>
          <a:solidFill>
            <a:srgbClr val="00416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66700" indent="-266700">
              <a:tabLst>
                <a:tab pos="3683000" algn="r"/>
              </a:tabLst>
            </a:pPr>
            <a:endParaRPr lang="en-US" b="0"/>
          </a:p>
        </p:txBody>
      </p:sp>
      <p:pic>
        <p:nvPicPr>
          <p:cNvPr id="8" name="Picture 6" descr="Line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9461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73451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2676"/>
            <a:ext cx="7772400" cy="1289291"/>
          </a:xfrm>
        </p:spPr>
        <p:txBody>
          <a:bodyPr>
            <a:normAutofit/>
          </a:bodyPr>
          <a:lstStyle>
            <a:lvl1pPr marL="0" indent="0" algn="l">
              <a:buNone/>
              <a:defRPr sz="5000">
                <a:solidFill>
                  <a:srgbClr val="6DD9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3" name="Group 18"/>
          <p:cNvGrpSpPr>
            <a:grpSpLocks/>
          </p:cNvGrpSpPr>
          <p:nvPr userDrawn="1"/>
        </p:nvGrpSpPr>
        <p:grpSpPr bwMode="auto">
          <a:xfrm>
            <a:off x="781050" y="6464019"/>
            <a:ext cx="7535863" cy="153987"/>
            <a:chOff x="3507" y="4032"/>
            <a:chExt cx="3114" cy="101"/>
          </a:xfrm>
        </p:grpSpPr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3507" y="4032"/>
              <a:ext cx="1341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</a:pPr>
              <a:r>
                <a:rPr lang="en-GB" altLang="ja-JP" sz="800" b="0" dirty="0">
                  <a:solidFill>
                    <a:srgbClr val="464847"/>
                  </a:solidFill>
                  <a:ea typeface="MS Mincho" charset="0"/>
                  <a:cs typeface="MS Mincho" charset="0"/>
                </a:rPr>
                <a:t>The contents of this document are confidential</a:t>
              </a:r>
              <a:r>
                <a:rPr lang="en-GB" altLang="ja-JP" sz="1000" b="0" dirty="0">
                  <a:solidFill>
                    <a:srgbClr val="464847"/>
                  </a:solidFill>
                  <a:ea typeface="MS Mincho" charset="0"/>
                  <a:cs typeface="MS Mincho" charset="0"/>
                </a:rPr>
                <a:t> </a:t>
              </a:r>
              <a:endParaRPr lang="en-GB" sz="1000" b="0" dirty="0">
                <a:solidFill>
                  <a:srgbClr val="464847"/>
                </a:solidFill>
                <a:ea typeface="MS Mincho" charset="0"/>
                <a:cs typeface="MS Mincho" charset="0"/>
              </a:endParaRP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5280" y="4032"/>
              <a:ext cx="1341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</a:pPr>
              <a:r>
                <a:rPr lang="en-GB" altLang="ja-JP" sz="1000" b="0">
                  <a:solidFill>
                    <a:srgbClr val="464847"/>
                  </a:solidFill>
                  <a:ea typeface="MS Mincho" charset="0"/>
                  <a:cs typeface="MS Mincho" charset="0"/>
                </a:rPr>
                <a:t> </a:t>
              </a:r>
              <a:endParaRPr lang="en-GB" sz="1000" b="0">
                <a:solidFill>
                  <a:srgbClr val="464847"/>
                </a:solidFill>
                <a:ea typeface="MS Mincho" charset="0"/>
                <a:cs typeface="MS Mincho" charset="0"/>
              </a:endParaRPr>
            </a:p>
          </p:txBody>
        </p:sp>
      </p:grpSp>
      <p:pic>
        <p:nvPicPr>
          <p:cNvPr id="24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oi-02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0" y="6094413"/>
            <a:ext cx="2968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1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Additiona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 userDrawn="1"/>
        </p:nvSpPr>
        <p:spPr bwMode="auto">
          <a:xfrm>
            <a:off x="0" y="1166813"/>
            <a:ext cx="9144000" cy="3862387"/>
          </a:xfrm>
          <a:prstGeom prst="rect">
            <a:avLst/>
          </a:prstGeom>
          <a:solidFill>
            <a:srgbClr val="00416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66700" indent="-266700">
              <a:tabLst>
                <a:tab pos="3683000" algn="r"/>
              </a:tabLst>
            </a:pPr>
            <a:endParaRPr lang="en-US" b="0"/>
          </a:p>
        </p:txBody>
      </p:sp>
      <p:pic>
        <p:nvPicPr>
          <p:cNvPr id="16" name="Picture 9" descr="oi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63" y="5000625"/>
            <a:ext cx="2968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Line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9461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0587"/>
            <a:ext cx="7772400" cy="1073451"/>
          </a:xfrm>
        </p:spPr>
        <p:txBody>
          <a:bodyPr anchor="b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02838"/>
            <a:ext cx="7772400" cy="1289291"/>
          </a:xfrm>
        </p:spPr>
        <p:txBody>
          <a:bodyPr>
            <a:normAutofit/>
          </a:bodyPr>
          <a:lstStyle>
            <a:lvl1pPr marL="0" indent="0" algn="l">
              <a:buNone/>
              <a:defRPr sz="5000">
                <a:solidFill>
                  <a:srgbClr val="6DD9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3" name="Group 18"/>
          <p:cNvGrpSpPr>
            <a:grpSpLocks/>
          </p:cNvGrpSpPr>
          <p:nvPr userDrawn="1"/>
        </p:nvGrpSpPr>
        <p:grpSpPr bwMode="auto">
          <a:xfrm>
            <a:off x="781050" y="6464019"/>
            <a:ext cx="7535863" cy="153987"/>
            <a:chOff x="3507" y="4032"/>
            <a:chExt cx="3114" cy="101"/>
          </a:xfrm>
        </p:grpSpPr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3507" y="4032"/>
              <a:ext cx="134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</a:pPr>
              <a:r>
                <a:rPr lang="en-GB" altLang="ja-JP" sz="800" b="0" dirty="0">
                  <a:solidFill>
                    <a:srgbClr val="464847"/>
                  </a:solidFill>
                  <a:ea typeface="MS Mincho" charset="0"/>
                  <a:cs typeface="MS Mincho" charset="0"/>
                </a:rPr>
                <a:t>The contents of this  document are confidential</a:t>
              </a:r>
              <a:r>
                <a:rPr lang="en-GB" altLang="ja-JP" sz="1000" b="0" dirty="0">
                  <a:solidFill>
                    <a:srgbClr val="464847"/>
                  </a:solidFill>
                  <a:ea typeface="MS Mincho" charset="0"/>
                  <a:cs typeface="MS Mincho" charset="0"/>
                </a:rPr>
                <a:t> </a:t>
              </a:r>
              <a:endParaRPr lang="en-GB" sz="1000" b="0" dirty="0">
                <a:solidFill>
                  <a:srgbClr val="464847"/>
                </a:solidFill>
                <a:ea typeface="MS Mincho" charset="0"/>
                <a:cs typeface="MS Mincho" charset="0"/>
              </a:endParaRP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5280" y="4032"/>
              <a:ext cx="1341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</a:pPr>
              <a:r>
                <a:rPr lang="en-GB" altLang="ja-JP" sz="1000" b="0">
                  <a:solidFill>
                    <a:srgbClr val="464847"/>
                  </a:solidFill>
                  <a:ea typeface="MS Mincho" charset="0"/>
                  <a:cs typeface="MS Mincho" charset="0"/>
                </a:rPr>
                <a:t> </a:t>
              </a:r>
              <a:endParaRPr lang="en-GB" sz="1000" b="0">
                <a:solidFill>
                  <a:srgbClr val="464847"/>
                </a:solidFill>
                <a:ea typeface="MS Mincho" charset="0"/>
                <a:cs typeface="MS Mincho" charset="0"/>
              </a:endParaRPr>
            </a:p>
          </p:txBody>
        </p:sp>
      </p:grpSp>
      <p:pic>
        <p:nvPicPr>
          <p:cNvPr id="24" name="Picture 1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74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Line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9461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73451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9406A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2676"/>
            <a:ext cx="7772400" cy="1289291"/>
          </a:xfrm>
        </p:spPr>
        <p:txBody>
          <a:bodyPr>
            <a:normAutofit/>
          </a:bodyPr>
          <a:lstStyle>
            <a:lvl1pPr marL="0" indent="0" algn="l">
              <a:buNone/>
              <a:defRPr sz="5000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3" name="Group 18"/>
          <p:cNvGrpSpPr>
            <a:grpSpLocks/>
          </p:cNvGrpSpPr>
          <p:nvPr userDrawn="1"/>
        </p:nvGrpSpPr>
        <p:grpSpPr bwMode="auto">
          <a:xfrm>
            <a:off x="781050" y="6464019"/>
            <a:ext cx="7535863" cy="153987"/>
            <a:chOff x="3507" y="4032"/>
            <a:chExt cx="3114" cy="101"/>
          </a:xfrm>
        </p:grpSpPr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3507" y="4032"/>
              <a:ext cx="1341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</a:pPr>
              <a:r>
                <a:rPr lang="en-GB" altLang="ja-JP" sz="800" b="0" dirty="0">
                  <a:solidFill>
                    <a:srgbClr val="464847"/>
                  </a:solidFill>
                  <a:ea typeface="MS Mincho" charset="0"/>
                  <a:cs typeface="MS Mincho" charset="0"/>
                </a:rPr>
                <a:t>The contents of this document are confidential</a:t>
              </a:r>
              <a:r>
                <a:rPr lang="en-GB" altLang="ja-JP" sz="1000" b="0" dirty="0">
                  <a:solidFill>
                    <a:srgbClr val="464847"/>
                  </a:solidFill>
                  <a:ea typeface="MS Mincho" charset="0"/>
                  <a:cs typeface="MS Mincho" charset="0"/>
                </a:rPr>
                <a:t> </a:t>
              </a:r>
              <a:endParaRPr lang="en-GB" sz="1000" b="0" dirty="0">
                <a:solidFill>
                  <a:srgbClr val="464847"/>
                </a:solidFill>
                <a:ea typeface="MS Mincho" charset="0"/>
                <a:cs typeface="MS Mincho" charset="0"/>
              </a:endParaRP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5280" y="4032"/>
              <a:ext cx="1341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66700" indent="-2667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tabLst>
                  <a:tab pos="3683000" algn="r"/>
                </a:tabLst>
                <a:defRPr sz="12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</a:pPr>
              <a:r>
                <a:rPr lang="en-GB" altLang="ja-JP" sz="1000" b="0">
                  <a:solidFill>
                    <a:srgbClr val="464847"/>
                  </a:solidFill>
                  <a:ea typeface="MS Mincho" charset="0"/>
                  <a:cs typeface="MS Mincho" charset="0"/>
                </a:rPr>
                <a:t> </a:t>
              </a:r>
              <a:endParaRPr lang="en-GB" sz="1000" b="0">
                <a:solidFill>
                  <a:srgbClr val="464847"/>
                </a:solidFill>
                <a:ea typeface="MS Mincho" charset="0"/>
                <a:cs typeface="MS Mincho" charset="0"/>
              </a:endParaRPr>
            </a:p>
          </p:txBody>
        </p:sp>
      </p:grpSp>
      <p:pic>
        <p:nvPicPr>
          <p:cNvPr id="24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35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rgbClr val="0940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3596907"/>
            <a:ext cx="7772400" cy="1073451"/>
          </a:xfrm>
        </p:spPr>
        <p:txBody>
          <a:bodyPr anchor="t" anchorCtr="0"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2300465"/>
            <a:ext cx="7772400" cy="1289291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6000">
                <a:solidFill>
                  <a:srgbClr val="6DD9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556BEC15-E763-DE44-B257-6F4D3B3872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071702" y="6464019"/>
            <a:ext cx="3245213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66700" indent="-2667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ja-JP" sz="1000" b="0">
                <a:solidFill>
                  <a:srgbClr val="464847"/>
                </a:solidFill>
                <a:ea typeface="MS Mincho" charset="0"/>
                <a:cs typeface="MS Mincho" charset="0"/>
              </a:rPr>
              <a:t> </a:t>
            </a:r>
            <a:endParaRPr lang="en-GB" sz="1000" b="0">
              <a:solidFill>
                <a:srgbClr val="464847"/>
              </a:solidFill>
              <a:ea typeface="MS Mincho" charset="0"/>
              <a:cs typeface="MS Mincho" charset="0"/>
            </a:endParaRPr>
          </a:p>
        </p:txBody>
      </p:sp>
      <p:pic>
        <p:nvPicPr>
          <p:cNvPr id="10" name="Picture 9" descr="Line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407" y="66357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Trilegal White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371600" cy="271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7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788650"/>
            <a:ext cx="8051800" cy="768519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09406A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600200"/>
            <a:ext cx="8051800" cy="4525963"/>
          </a:xfrm>
        </p:spPr>
        <p:txBody>
          <a:bodyPr>
            <a:normAutofit/>
          </a:bodyPr>
          <a:lstStyle>
            <a:lvl1pPr marL="0" indent="0" algn="just">
              <a:buFont typeface="Arial"/>
              <a:buNone/>
              <a:defRPr sz="1200">
                <a:solidFill>
                  <a:srgbClr val="464847"/>
                </a:solidFill>
                <a:latin typeface="Arial"/>
                <a:cs typeface="Arial"/>
              </a:defRPr>
            </a:lvl1pPr>
            <a:lvl2pPr marL="285750" indent="-285750" algn="just">
              <a:buClr>
                <a:srgbClr val="1290BD"/>
              </a:buClr>
              <a:buSzPct val="130000"/>
              <a:buFont typeface="Wingdings" charset="2"/>
              <a:buChar char="§"/>
              <a:defRPr sz="1200">
                <a:solidFill>
                  <a:srgbClr val="464847"/>
                </a:solidFill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This list</a:t>
            </a:r>
          </a:p>
        </p:txBody>
      </p:sp>
      <p:pic>
        <p:nvPicPr>
          <p:cNvPr id="8" name="Picture 6" descr="Line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407" y="66357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781050" y="6459925"/>
            <a:ext cx="34311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66700" indent="-2667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GB" altLang="ja-JP" sz="800" b="0" dirty="0">
                <a:solidFill>
                  <a:srgbClr val="464847"/>
                </a:solidFill>
                <a:ea typeface="MS Mincho" charset="0"/>
                <a:cs typeface="MS Mincho" charset="0"/>
              </a:rPr>
              <a:t>The contents of this document are confidential</a:t>
            </a:r>
            <a:r>
              <a:rPr lang="en-GB" altLang="ja-JP" sz="1000" b="0" dirty="0">
                <a:solidFill>
                  <a:srgbClr val="464847"/>
                </a:solidFill>
                <a:ea typeface="MS Mincho" charset="0"/>
                <a:cs typeface="MS Mincho" charset="0"/>
              </a:rPr>
              <a:t> </a:t>
            </a:r>
            <a:endParaRPr lang="en-GB" sz="1000" b="0" dirty="0">
              <a:solidFill>
                <a:srgbClr val="464847"/>
              </a:solidFill>
              <a:ea typeface="MS Mincho" charset="0"/>
              <a:cs typeface="MS Mincho" charset="0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556BEC15-E763-DE44-B257-6F4D3B3872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2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Quot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788650"/>
            <a:ext cx="8051800" cy="768519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09406A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1488" y="1600200"/>
            <a:ext cx="5675312" cy="4641850"/>
          </a:xfrm>
        </p:spPr>
        <p:txBody>
          <a:bodyPr>
            <a:normAutofit/>
          </a:bodyPr>
          <a:lstStyle>
            <a:lvl1pPr marL="0" indent="0" algn="just">
              <a:buFont typeface="Arial"/>
              <a:buNone/>
              <a:defRPr sz="1200">
                <a:solidFill>
                  <a:srgbClr val="464847"/>
                </a:solidFill>
                <a:latin typeface="Arial"/>
                <a:cs typeface="Arial"/>
              </a:defRPr>
            </a:lvl1pPr>
            <a:lvl2pPr marL="285750" indent="-285750" algn="just">
              <a:buClr>
                <a:srgbClr val="1290BD"/>
              </a:buClr>
              <a:buSzPct val="130000"/>
              <a:buFont typeface="Wingdings" charset="2"/>
              <a:buChar char="§"/>
              <a:defRPr sz="1200">
                <a:solidFill>
                  <a:srgbClr val="464847"/>
                </a:solidFill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This list</a:t>
            </a:r>
          </a:p>
        </p:txBody>
      </p:sp>
      <p:pic>
        <p:nvPicPr>
          <p:cNvPr id="8" name="Picture 6" descr="Line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407" y="66357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781050" y="6459925"/>
            <a:ext cx="34311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66700" indent="-2667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GB" altLang="ja-JP" sz="800" b="0" dirty="0">
                <a:solidFill>
                  <a:srgbClr val="464847"/>
                </a:solidFill>
                <a:ea typeface="MS Mincho" charset="0"/>
                <a:cs typeface="MS Mincho" charset="0"/>
              </a:rPr>
              <a:t>The contents of this document are confidential</a:t>
            </a:r>
            <a:r>
              <a:rPr lang="en-GB" altLang="ja-JP" sz="1000" b="0" dirty="0">
                <a:solidFill>
                  <a:srgbClr val="464847"/>
                </a:solidFill>
                <a:ea typeface="MS Mincho" charset="0"/>
                <a:cs typeface="MS Mincho" charset="0"/>
              </a:rPr>
              <a:t> </a:t>
            </a:r>
            <a:endParaRPr lang="en-GB" sz="1000" b="0" dirty="0">
              <a:solidFill>
                <a:srgbClr val="464847"/>
              </a:solidFill>
              <a:ea typeface="MS Mincho" charset="0"/>
              <a:cs typeface="MS Mincho" charset="0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556BEC15-E763-DE44-B257-6F4D3B3872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35000" y="1600200"/>
            <a:ext cx="2280816" cy="464185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 b="1">
                <a:solidFill>
                  <a:srgbClr val="505254"/>
                </a:solidFill>
                <a:latin typeface="Arial"/>
                <a:cs typeface="Arial"/>
              </a:defRPr>
            </a:lvl1pPr>
            <a:lvl2pPr marL="0" indent="0">
              <a:buClr>
                <a:srgbClr val="1290BD"/>
              </a:buClr>
              <a:buSzPct val="130000"/>
              <a:buFont typeface="Wingdings" charset="2"/>
              <a:buNone/>
              <a:defRPr sz="1200" b="1">
                <a:solidFill>
                  <a:srgbClr val="505254"/>
                </a:solidFill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12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788650"/>
            <a:ext cx="8051800" cy="768519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09406A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40275" y="1600200"/>
            <a:ext cx="3946524" cy="464185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>
                <a:solidFill>
                  <a:srgbClr val="464847"/>
                </a:solidFill>
                <a:latin typeface="Arial"/>
                <a:cs typeface="Arial"/>
              </a:defRPr>
            </a:lvl1pPr>
            <a:lvl2pPr marL="252000" indent="-252000" algn="just">
              <a:buClr>
                <a:srgbClr val="1290BD"/>
              </a:buClr>
              <a:buSzPct val="130000"/>
              <a:buFont typeface="Wingdings" charset="2"/>
              <a:buChar char="§"/>
              <a:defRPr sz="1200">
                <a:solidFill>
                  <a:srgbClr val="464847"/>
                </a:solidFill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1"/>
            <a:r>
              <a:rPr lang="en-US" dirty="0"/>
              <a:t>Click to edit Master styles</a:t>
            </a:r>
          </a:p>
        </p:txBody>
      </p:sp>
      <p:pic>
        <p:nvPicPr>
          <p:cNvPr id="8" name="Picture 6" descr="Line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407" y="66357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8463"/>
            <a:ext cx="14747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781050" y="6459925"/>
            <a:ext cx="34311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66700" indent="-2667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83000" algn="r"/>
              </a:tabLs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GB" altLang="ja-JP" sz="800" b="0" dirty="0">
                <a:solidFill>
                  <a:srgbClr val="464847"/>
                </a:solidFill>
                <a:ea typeface="MS Mincho" charset="0"/>
                <a:cs typeface="MS Mincho" charset="0"/>
              </a:rPr>
              <a:t>The contents of this document are confidential</a:t>
            </a:r>
            <a:r>
              <a:rPr lang="en-GB" altLang="ja-JP" sz="1000" b="0" dirty="0">
                <a:solidFill>
                  <a:srgbClr val="464847"/>
                </a:solidFill>
                <a:ea typeface="MS Mincho" charset="0"/>
                <a:cs typeface="MS Mincho" charset="0"/>
              </a:rPr>
              <a:t> </a:t>
            </a:r>
            <a:endParaRPr lang="en-GB" sz="1000" b="0" dirty="0">
              <a:solidFill>
                <a:srgbClr val="464847"/>
              </a:solidFill>
              <a:ea typeface="MS Mincho" charset="0"/>
              <a:cs typeface="MS Mincho" charset="0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fld id="{556BEC15-E763-DE44-B257-6F4D3B3872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35000" y="1600200"/>
            <a:ext cx="3673476" cy="464185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 b="0">
                <a:solidFill>
                  <a:srgbClr val="505254"/>
                </a:solidFill>
                <a:latin typeface="Arial"/>
                <a:cs typeface="Arial"/>
              </a:defRPr>
            </a:lvl1pPr>
            <a:lvl2pPr marL="252000" indent="-252000" algn="just">
              <a:buClr>
                <a:srgbClr val="1290BD"/>
              </a:buClr>
              <a:buSzPct val="130000"/>
              <a:buFont typeface="Wingdings" charset="2"/>
              <a:buChar char="§"/>
              <a:defRPr sz="1200" b="0">
                <a:solidFill>
                  <a:srgbClr val="505254"/>
                </a:solidFill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1"/>
            <a:r>
              <a:rPr lang="en-US" dirty="0"/>
              <a:t>Click to edit Master styles</a:t>
            </a:r>
          </a:p>
        </p:txBody>
      </p:sp>
    </p:spTree>
    <p:extLst>
      <p:ext uri="{BB962C8B-B14F-4D97-AF65-F5344CB8AC3E}">
        <p14:creationId xmlns:p14="http://schemas.microsoft.com/office/powerpoint/2010/main" val="273442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rgbClr val="0940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Line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407" y="6635750"/>
            <a:ext cx="9607551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r>
              <a:rPr lang="en-US"/>
              <a:t>Page </a:t>
            </a:r>
            <a:fld id="{556BEC15-E763-DE44-B257-6F4D3B3872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6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BEC15-E763-DE44-B257-6F4D3B387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63" r:id="rId4"/>
    <p:sldLayoutId id="2147483650" r:id="rId5"/>
    <p:sldLayoutId id="2147483665" r:id="rId6"/>
    <p:sldLayoutId id="2147483666" r:id="rId7"/>
    <p:sldLayoutId id="2147483660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9406A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2676"/>
            <a:ext cx="7772400" cy="1934516"/>
          </a:xfrm>
        </p:spPr>
        <p:txBody>
          <a:bodyPr>
            <a:noAutofit/>
          </a:bodyPr>
          <a:lstStyle/>
          <a:p>
            <a:r>
              <a:rPr lang="en-US" sz="4000" dirty="0"/>
              <a:t>INVESTING IN INDIA: KEY REGULATORY AND </a:t>
            </a:r>
            <a:r>
              <a:rPr lang="en-US" sz="4000"/>
              <a:t>LEGAL TRENDS</a:t>
            </a:r>
            <a:endParaRPr lang="en-US" sz="4000" dirty="0"/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811110" y="5755640"/>
            <a:ext cx="53625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500" dirty="0">
                <a:solidFill>
                  <a:srgbClr val="FFFFFF"/>
                </a:solidFill>
                <a:latin typeface="Arial"/>
                <a:cs typeface="Arial"/>
              </a:rPr>
              <a:t>27 February 2018</a:t>
            </a:r>
            <a:endParaRPr lang="en-GB" sz="1500" b="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511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285" y="460185"/>
            <a:ext cx="8051800" cy="7685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1945"/>
                </a:solidFill>
              </a:rPr>
              <a:t>Insolvency &amp; Bankruptcy Code - Overview of NPA crisis</a:t>
            </a:r>
            <a:endParaRPr lang="en-GB" dirty="0">
              <a:solidFill>
                <a:srgbClr val="00194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10111"/>
            <a:ext cx="8051800" cy="346681"/>
          </a:xfrm>
        </p:spPr>
        <p:txBody>
          <a:bodyPr/>
          <a:lstStyle/>
          <a:p>
            <a:r>
              <a:rPr lang="en-US" sz="1400" dirty="0">
                <a:latin typeface="Arial" charset="0"/>
                <a:cs typeface="ＭＳ Ｐゴシック" charset="0"/>
              </a:rPr>
              <a:t>Rise in Gross NPAs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1970" y="1556792"/>
          <a:ext cx="7580430" cy="516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910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55"/>
          <p:cNvGrpSpPr/>
          <p:nvPr/>
        </p:nvGrpSpPr>
        <p:grpSpPr>
          <a:xfrm>
            <a:off x="1479528" y="1291930"/>
            <a:ext cx="5976664" cy="5323978"/>
            <a:chOff x="8227318" y="3569518"/>
            <a:chExt cx="1439862" cy="1439863"/>
          </a:xfrm>
        </p:grpSpPr>
        <p:sp>
          <p:nvSpPr>
            <p:cNvPr id="129" name="Freeform 30"/>
            <p:cNvSpPr>
              <a:spLocks/>
            </p:cNvSpPr>
            <p:nvPr/>
          </p:nvSpPr>
          <p:spPr bwMode="gray">
            <a:xfrm>
              <a:off x="8333680" y="3569518"/>
              <a:ext cx="593725" cy="565150"/>
            </a:xfrm>
            <a:custGeom>
              <a:avLst/>
              <a:gdLst>
                <a:gd name="T0" fmla="*/ 1324227836 w 242"/>
                <a:gd name="T1" fmla="*/ 1110937482 h 230"/>
                <a:gd name="T2" fmla="*/ 1456650558 w 242"/>
                <a:gd name="T3" fmla="*/ 1092825658 h 230"/>
                <a:gd name="T4" fmla="*/ 1456650558 w 242"/>
                <a:gd name="T5" fmla="*/ 0 h 230"/>
                <a:gd name="T6" fmla="*/ 0 w 242"/>
                <a:gd name="T7" fmla="*/ 845277738 h 230"/>
                <a:gd name="T8" fmla="*/ 938998238 w 242"/>
                <a:gd name="T9" fmla="*/ 1388672083 h 230"/>
                <a:gd name="T10" fmla="*/ 1324227836 w 242"/>
                <a:gd name="T11" fmla="*/ 1110937482 h 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2"/>
                <a:gd name="T19" fmla="*/ 0 h 230"/>
                <a:gd name="T20" fmla="*/ 242 w 242"/>
                <a:gd name="T21" fmla="*/ 230 h 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2" h="230">
                  <a:moveTo>
                    <a:pt x="220" y="184"/>
                  </a:moveTo>
                  <a:cubicBezTo>
                    <a:pt x="228" y="182"/>
                    <a:pt x="235" y="181"/>
                    <a:pt x="242" y="181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140" y="3"/>
                    <a:pt x="50" y="58"/>
                    <a:pt x="0" y="140"/>
                  </a:cubicBezTo>
                  <a:cubicBezTo>
                    <a:pt x="156" y="230"/>
                    <a:pt x="156" y="230"/>
                    <a:pt x="156" y="230"/>
                  </a:cubicBezTo>
                  <a:cubicBezTo>
                    <a:pt x="171" y="208"/>
                    <a:pt x="194" y="191"/>
                    <a:pt x="220" y="184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0" name="Freeform 31"/>
            <p:cNvSpPr>
              <a:spLocks/>
            </p:cNvSpPr>
            <p:nvPr/>
          </p:nvSpPr>
          <p:spPr bwMode="gray">
            <a:xfrm>
              <a:off x="8965505" y="3569518"/>
              <a:ext cx="595313" cy="565150"/>
            </a:xfrm>
            <a:custGeom>
              <a:avLst/>
              <a:gdLst>
                <a:gd name="T0" fmla="*/ 520426583 w 242"/>
                <a:gd name="T1" fmla="*/ 1388672083 h 230"/>
                <a:gd name="T2" fmla="*/ 1464453006 w 242"/>
                <a:gd name="T3" fmla="*/ 845277738 h 230"/>
                <a:gd name="T4" fmla="*/ 0 w 242"/>
                <a:gd name="T5" fmla="*/ 0 h 230"/>
                <a:gd name="T6" fmla="*/ 0 w 242"/>
                <a:gd name="T7" fmla="*/ 1092825658 h 230"/>
                <a:gd name="T8" fmla="*/ 296522455 w 242"/>
                <a:gd name="T9" fmla="*/ 1177352418 h 230"/>
                <a:gd name="T10" fmla="*/ 520426583 w 242"/>
                <a:gd name="T11" fmla="*/ 1388672083 h 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2"/>
                <a:gd name="T19" fmla="*/ 0 h 230"/>
                <a:gd name="T20" fmla="*/ 242 w 242"/>
                <a:gd name="T21" fmla="*/ 230 h 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2" h="230">
                  <a:moveTo>
                    <a:pt x="86" y="230"/>
                  </a:moveTo>
                  <a:cubicBezTo>
                    <a:pt x="242" y="140"/>
                    <a:pt x="242" y="140"/>
                    <a:pt x="242" y="140"/>
                  </a:cubicBezTo>
                  <a:cubicBezTo>
                    <a:pt x="192" y="58"/>
                    <a:pt x="102" y="3"/>
                    <a:pt x="0" y="0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17" y="182"/>
                    <a:pt x="34" y="187"/>
                    <a:pt x="49" y="195"/>
                  </a:cubicBezTo>
                  <a:cubicBezTo>
                    <a:pt x="64" y="204"/>
                    <a:pt x="77" y="216"/>
                    <a:pt x="86" y="230"/>
                  </a:cubicBezTo>
                  <a:close/>
                </a:path>
              </a:pathLst>
            </a:custGeom>
            <a:solidFill>
              <a:srgbClr val="00A6C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1" name="Freeform 32"/>
            <p:cNvSpPr>
              <a:spLocks/>
            </p:cNvSpPr>
            <p:nvPr/>
          </p:nvSpPr>
          <p:spPr bwMode="gray">
            <a:xfrm>
              <a:off x="8330505" y="4441056"/>
              <a:ext cx="596900" cy="568325"/>
            </a:xfrm>
            <a:custGeom>
              <a:avLst/>
              <a:gdLst>
                <a:gd name="T0" fmla="*/ 947304933 w 243"/>
                <a:gd name="T1" fmla="*/ 0 h 231"/>
                <a:gd name="T2" fmla="*/ 0 w 243"/>
                <a:gd name="T3" fmla="*/ 550822566 h 231"/>
                <a:gd name="T4" fmla="*/ 1466212633 w 243"/>
                <a:gd name="T5" fmla="*/ 1398239664 h 231"/>
                <a:gd name="T6" fmla="*/ 1466212633 w 243"/>
                <a:gd name="T7" fmla="*/ 308701342 h 231"/>
                <a:gd name="T8" fmla="*/ 1170555302 w 243"/>
                <a:gd name="T9" fmla="*/ 217907142 h 231"/>
                <a:gd name="T10" fmla="*/ 947304933 w 243"/>
                <a:gd name="T11" fmla="*/ 0 h 2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3"/>
                <a:gd name="T19" fmla="*/ 0 h 231"/>
                <a:gd name="T20" fmla="*/ 243 w 243"/>
                <a:gd name="T21" fmla="*/ 231 h 2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3" h="231">
                  <a:moveTo>
                    <a:pt x="157" y="0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1" y="173"/>
                    <a:pt x="140" y="228"/>
                    <a:pt x="243" y="231"/>
                  </a:cubicBezTo>
                  <a:cubicBezTo>
                    <a:pt x="243" y="51"/>
                    <a:pt x="243" y="51"/>
                    <a:pt x="243" y="51"/>
                  </a:cubicBezTo>
                  <a:cubicBezTo>
                    <a:pt x="226" y="50"/>
                    <a:pt x="209" y="45"/>
                    <a:pt x="194" y="36"/>
                  </a:cubicBezTo>
                  <a:cubicBezTo>
                    <a:pt x="178" y="27"/>
                    <a:pt x="166" y="15"/>
                    <a:pt x="157" y="0"/>
                  </a:cubicBez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2" name="Freeform 33"/>
            <p:cNvSpPr>
              <a:spLocks/>
            </p:cNvSpPr>
            <p:nvPr/>
          </p:nvSpPr>
          <p:spPr bwMode="gray">
            <a:xfrm>
              <a:off x="9194105" y="3945756"/>
              <a:ext cx="473075" cy="687387"/>
            </a:xfrm>
            <a:custGeom>
              <a:avLst/>
              <a:gdLst>
                <a:gd name="T0" fmla="*/ 6071130 w 192"/>
                <a:gd name="T1" fmla="*/ 1145090806 h 280"/>
                <a:gd name="T2" fmla="*/ 953140181 w 192"/>
                <a:gd name="T3" fmla="*/ 1687503049 h 280"/>
                <a:gd name="T4" fmla="*/ 1165624706 w 192"/>
                <a:gd name="T5" fmla="*/ 843752752 h 280"/>
                <a:gd name="T6" fmla="*/ 953140181 w 192"/>
                <a:gd name="T7" fmla="*/ 0 h 280"/>
                <a:gd name="T8" fmla="*/ 0 w 192"/>
                <a:gd name="T9" fmla="*/ 542412089 h 280"/>
                <a:gd name="T10" fmla="*/ 48566573 w 192"/>
                <a:gd name="T11" fmla="*/ 668974863 h 280"/>
                <a:gd name="T12" fmla="*/ 6071130 w 192"/>
                <a:gd name="T13" fmla="*/ 1145090806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280"/>
                <a:gd name="T23" fmla="*/ 192 w 192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280">
                  <a:moveTo>
                    <a:pt x="1" y="190"/>
                  </a:moveTo>
                  <a:cubicBezTo>
                    <a:pt x="157" y="280"/>
                    <a:pt x="157" y="280"/>
                    <a:pt x="157" y="280"/>
                  </a:cubicBezTo>
                  <a:cubicBezTo>
                    <a:pt x="179" y="239"/>
                    <a:pt x="192" y="191"/>
                    <a:pt x="192" y="140"/>
                  </a:cubicBezTo>
                  <a:cubicBezTo>
                    <a:pt x="192" y="89"/>
                    <a:pt x="179" y="41"/>
                    <a:pt x="157" y="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4" y="97"/>
                    <a:pt x="6" y="104"/>
                    <a:pt x="8" y="111"/>
                  </a:cubicBezTo>
                  <a:cubicBezTo>
                    <a:pt x="16" y="138"/>
                    <a:pt x="13" y="165"/>
                    <a:pt x="1" y="190"/>
                  </a:cubicBez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3" name="Freeform 34"/>
            <p:cNvSpPr>
              <a:spLocks/>
            </p:cNvSpPr>
            <p:nvPr/>
          </p:nvSpPr>
          <p:spPr bwMode="gray">
            <a:xfrm>
              <a:off x="8227318" y="3945756"/>
              <a:ext cx="471487" cy="687387"/>
            </a:xfrm>
            <a:custGeom>
              <a:avLst/>
              <a:gdLst>
                <a:gd name="T0" fmla="*/ 1157812393 w 192"/>
                <a:gd name="T1" fmla="*/ 542412089 h 280"/>
                <a:gd name="T2" fmla="*/ 211059201 w 192"/>
                <a:gd name="T3" fmla="*/ 0 h 280"/>
                <a:gd name="T4" fmla="*/ 0 w 192"/>
                <a:gd name="T5" fmla="*/ 843752752 h 280"/>
                <a:gd name="T6" fmla="*/ 211059201 w 192"/>
                <a:gd name="T7" fmla="*/ 1687503049 h 280"/>
                <a:gd name="T8" fmla="*/ 1151781290 w 192"/>
                <a:gd name="T9" fmla="*/ 1145090806 h 280"/>
                <a:gd name="T10" fmla="*/ 1157812393 w 192"/>
                <a:gd name="T11" fmla="*/ 542412089 h 2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2"/>
                <a:gd name="T19" fmla="*/ 0 h 280"/>
                <a:gd name="T20" fmla="*/ 192 w 192"/>
                <a:gd name="T21" fmla="*/ 280 h 2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2" h="280">
                  <a:moveTo>
                    <a:pt x="192" y="9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3" y="41"/>
                    <a:pt x="0" y="89"/>
                    <a:pt x="0" y="140"/>
                  </a:cubicBezTo>
                  <a:cubicBezTo>
                    <a:pt x="0" y="191"/>
                    <a:pt x="12" y="239"/>
                    <a:pt x="35" y="280"/>
                  </a:cubicBezTo>
                  <a:cubicBezTo>
                    <a:pt x="191" y="190"/>
                    <a:pt x="191" y="190"/>
                    <a:pt x="191" y="190"/>
                  </a:cubicBezTo>
                  <a:cubicBezTo>
                    <a:pt x="176" y="159"/>
                    <a:pt x="175" y="122"/>
                    <a:pt x="192" y="90"/>
                  </a:cubicBezTo>
                  <a:close/>
                </a:path>
              </a:pathLst>
            </a:custGeom>
            <a:solidFill>
              <a:srgbClr val="BB20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4" name="Freeform 35"/>
            <p:cNvSpPr>
              <a:spLocks/>
            </p:cNvSpPr>
            <p:nvPr/>
          </p:nvSpPr>
          <p:spPr bwMode="gray">
            <a:xfrm>
              <a:off x="8965505" y="4441056"/>
              <a:ext cx="598488" cy="568325"/>
            </a:xfrm>
            <a:custGeom>
              <a:avLst/>
              <a:gdLst>
                <a:gd name="T0" fmla="*/ 133450514 w 243"/>
                <a:gd name="T1" fmla="*/ 284489719 h 231"/>
                <a:gd name="T2" fmla="*/ 0 w 243"/>
                <a:gd name="T3" fmla="*/ 308701342 h 231"/>
                <a:gd name="T4" fmla="*/ 0 w 243"/>
                <a:gd name="T5" fmla="*/ 1398239664 h 231"/>
                <a:gd name="T6" fmla="*/ 1474024468 w 243"/>
                <a:gd name="T7" fmla="*/ 550822566 h 231"/>
                <a:gd name="T8" fmla="*/ 521672211 w 243"/>
                <a:gd name="T9" fmla="*/ 0 h 231"/>
                <a:gd name="T10" fmla="*/ 133450514 w 243"/>
                <a:gd name="T11" fmla="*/ 284489719 h 2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3"/>
                <a:gd name="T19" fmla="*/ 0 h 231"/>
                <a:gd name="T20" fmla="*/ 243 w 243"/>
                <a:gd name="T21" fmla="*/ 231 h 2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3" h="231">
                  <a:moveTo>
                    <a:pt x="22" y="47"/>
                  </a:moveTo>
                  <a:cubicBezTo>
                    <a:pt x="14" y="49"/>
                    <a:pt x="7" y="50"/>
                    <a:pt x="0" y="5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103" y="228"/>
                    <a:pt x="192" y="173"/>
                    <a:pt x="243" y="91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71" y="23"/>
                    <a:pt x="49" y="40"/>
                    <a:pt x="22" y="47"/>
                  </a:cubicBezTo>
                  <a:close/>
                </a:path>
              </a:pathLst>
            </a:custGeom>
            <a:solidFill>
              <a:srgbClr val="00A6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35" name="Oval 36"/>
            <p:cNvSpPr>
              <a:spLocks noChangeArrowheads="1"/>
            </p:cNvSpPr>
            <p:nvPr/>
          </p:nvSpPr>
          <p:spPr bwMode="gray">
            <a:xfrm>
              <a:off x="8703568" y="4047356"/>
              <a:ext cx="485775" cy="485775"/>
            </a:xfrm>
            <a:prstGeom prst="ellipse">
              <a:avLst/>
            </a:prstGeom>
            <a:solidFill>
              <a:srgbClr val="666666"/>
            </a:solidFill>
            <a:ln w="3175">
              <a:noFill/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marL="177800" marR="0" lvl="0" indent="-177800" algn="ctr" defTabSz="801688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Key statistics</a:t>
              </a: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2119700" y="2002366"/>
            <a:ext cx="2633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NCLTs with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benches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619672" y="3347599"/>
            <a:ext cx="172819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 </a:t>
            </a:r>
          </a:p>
          <a:p>
            <a:pPr lvl="0" algn="ctr">
              <a:lnSpc>
                <a:spcPct val="90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 insolvency proceedings initiated by corporate debtors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2386593" y="5149961"/>
            <a:ext cx="1897375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461 corporates undergoing resolution as on Sep ’17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467860" y="1844824"/>
            <a:ext cx="176032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  <a:buSzPct val="60000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1300 Insolvency Resolution Professionals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562792" y="3203508"/>
            <a:ext cx="1961536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655 cases decided; including over 200 cases across various benches of NCLT other cases not admitted for resolution under law. 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501339" y="5103475"/>
            <a:ext cx="165483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540 insolvency applications have been admitted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AD737415-71FD-4741-B698-B858C88303F8}"/>
              </a:ext>
            </a:extLst>
          </p:cNvPr>
          <p:cNvSpPr txBox="1">
            <a:spLocks/>
          </p:cNvSpPr>
          <p:nvPr/>
        </p:nvSpPr>
        <p:spPr>
          <a:xfrm>
            <a:off x="635000" y="788650"/>
            <a:ext cx="8051800" cy="768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9406A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dirty="0">
                <a:solidFill>
                  <a:srgbClr val="001945"/>
                </a:solidFill>
              </a:rPr>
              <a:t>Insolvency &amp; Bankruptcy Code - </a:t>
            </a:r>
            <a:r>
              <a:rPr lang="en-GB" dirty="0">
                <a:solidFill>
                  <a:srgbClr val="001945"/>
                </a:solidFill>
              </a:rPr>
              <a:t>the Numbers at Play</a:t>
            </a:r>
            <a:br>
              <a:rPr lang="en-GB" dirty="0">
                <a:solidFill>
                  <a:srgbClr val="001945"/>
                </a:solidFill>
              </a:rPr>
            </a:br>
            <a:endParaRPr lang="en-GB" dirty="0">
              <a:solidFill>
                <a:srgbClr val="0019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5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1945"/>
                </a:solidFill>
              </a:rPr>
              <a:t>Insolvency &amp; Bankruptcy Code - </a:t>
            </a:r>
            <a:r>
              <a:rPr lang="en-US" sz="2700" dirty="0">
                <a:solidFill>
                  <a:srgbClr val="001945"/>
                </a:solidFill>
              </a:rPr>
              <a:t>Opportunities</a:t>
            </a:r>
            <a:br>
              <a:rPr lang="en-US" dirty="0"/>
            </a:br>
            <a:endParaRPr lang="en-GB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6553200" y="6470650"/>
            <a:ext cx="2133600" cy="2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0" latinLnBrk="0" hangingPunct="0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</a:defRPr>
            </a:lvl1pPr>
            <a:lvl2pPr marL="742950" indent="-285750" algn="l" defTabSz="457200" rtl="0" eaLnBrk="0" latinLnBrk="0" hangingPunct="0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latinLnBrk="0" hangingPunct="0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latinLnBrk="0" hangingPunct="0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latinLnBrk="0" hangingPunct="0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hangingPunct="1"/>
            <a:fld id="{D9436393-D492-4C8E-9AD4-591CD830B8AE}" type="slidenum">
              <a:rPr lang="en-US" altLang="en-US" sz="1200" smtClean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">
            <a:extLst>
              <a:ext uri="{FF2B5EF4-FFF2-40B4-BE49-F238E27FC236}">
                <a16:creationId xmlns:a16="http://schemas.microsoft.com/office/drawing/2014/main" id="{58D174AC-7830-46D8-90A8-07E24AE227B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88000" y="1858645"/>
            <a:ext cx="8568000" cy="3937814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E154ECAD-0491-40D1-8CE2-CBCBEFDEA621}"/>
              </a:ext>
            </a:extLst>
          </p:cNvPr>
          <p:cNvSpPr/>
          <p:nvPr/>
        </p:nvSpPr>
        <p:spPr>
          <a:xfrm>
            <a:off x="1086802" y="1978906"/>
            <a:ext cx="1784555" cy="1423219"/>
          </a:xfrm>
          <a:prstGeom prst="roundRect">
            <a:avLst/>
          </a:prstGeom>
          <a:solidFill>
            <a:srgbClr val="BB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Assets/</a:t>
            </a:r>
            <a:b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b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Buyout</a:t>
            </a:r>
          </a:p>
        </p:txBody>
      </p:sp>
      <p:sp>
        <p:nvSpPr>
          <p:cNvPr id="10" name="Rectangle: Rounded Corners 11">
            <a:extLst>
              <a:ext uri="{FF2B5EF4-FFF2-40B4-BE49-F238E27FC236}">
                <a16:creationId xmlns:a16="http://schemas.microsoft.com/office/drawing/2014/main" id="{8163CB3B-6C2F-4274-A3C2-F393CB4502F1}"/>
              </a:ext>
            </a:extLst>
          </p:cNvPr>
          <p:cNvSpPr/>
          <p:nvPr/>
        </p:nvSpPr>
        <p:spPr>
          <a:xfrm>
            <a:off x="1086801" y="3870273"/>
            <a:ext cx="1784555" cy="1439146"/>
          </a:xfrm>
          <a:prstGeom prst="roundRect">
            <a:avLst/>
          </a:prstGeom>
          <a:solidFill>
            <a:srgbClr val="BB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Finance </a:t>
            </a: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7">
            <a:extLst>
              <a:ext uri="{FF2B5EF4-FFF2-40B4-BE49-F238E27FC236}">
                <a16:creationId xmlns:a16="http://schemas.microsoft.com/office/drawing/2014/main" id="{4F513FC8-649A-465D-B77B-8ADC67BDF7E2}"/>
              </a:ext>
            </a:extLst>
          </p:cNvPr>
          <p:cNvSpPr/>
          <p:nvPr/>
        </p:nvSpPr>
        <p:spPr>
          <a:xfrm>
            <a:off x="3145666" y="1978905"/>
            <a:ext cx="5458782" cy="1423219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8300" lvl="1" indent="-285750" algn="just" defTabSz="395288"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</a:rPr>
              <a:t>Time bound &amp; transparent process</a:t>
            </a:r>
          </a:p>
          <a:p>
            <a:pPr marL="368300" lvl="1" indent="-285750" algn="just" defTabSz="395288"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</a:rPr>
              <a:t>Opportunity to bid for good quality assets at deep discounts</a:t>
            </a:r>
          </a:p>
          <a:p>
            <a:pPr marL="368300" lvl="1" indent="-285750" algn="just" defTabSz="395288"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</a:rPr>
              <a:t>Difficult for promoters to bid</a:t>
            </a:r>
          </a:p>
          <a:p>
            <a:pPr marL="368300" lvl="1" indent="-285750" algn="just" defTabSz="395288"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</a:rPr>
              <a:t>Large haircuts for lenders</a:t>
            </a:r>
          </a:p>
        </p:txBody>
      </p:sp>
      <p:sp>
        <p:nvSpPr>
          <p:cNvPr id="12" name="Rectangle: Rounded Corners 18">
            <a:extLst>
              <a:ext uri="{FF2B5EF4-FFF2-40B4-BE49-F238E27FC236}">
                <a16:creationId xmlns:a16="http://schemas.microsoft.com/office/drawing/2014/main" id="{7FC4E855-5AE4-4E2F-8F2F-CD3B3A233D87}"/>
              </a:ext>
            </a:extLst>
          </p:cNvPr>
          <p:cNvSpPr/>
          <p:nvPr/>
        </p:nvSpPr>
        <p:spPr>
          <a:xfrm>
            <a:off x="3145666" y="3870273"/>
            <a:ext cx="5458782" cy="1439146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8300" lvl="1" indent="-285750" algn="just" defTabSz="395288"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</a:rPr>
              <a:t>Cost of interim finance is included in process costs</a:t>
            </a:r>
          </a:p>
          <a:p>
            <a:pPr marL="368300" lvl="1" indent="-285750" algn="just" defTabSz="395288"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</a:rPr>
              <a:t>Top in priority list of repayment</a:t>
            </a:r>
          </a:p>
          <a:p>
            <a:pPr marL="368300" lvl="1" indent="-285750" algn="just" defTabSz="395288"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</a:rPr>
              <a:t>Assured repayment</a:t>
            </a:r>
          </a:p>
          <a:p>
            <a:pPr marL="368300" lvl="1" indent="-285750" algn="just" defTabSz="395288"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</a:rPr>
              <a:t>Existing lenders wary</a:t>
            </a:r>
          </a:p>
          <a:p>
            <a:pPr marL="368300" lvl="1" indent="-285750" algn="just" defTabSz="395288"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</a:rPr>
              <a:t>15-22% interest demanded by ARCs</a:t>
            </a:r>
          </a:p>
        </p:txBody>
      </p:sp>
    </p:spTree>
    <p:extLst>
      <p:ext uri="{BB962C8B-B14F-4D97-AF65-F5344CB8AC3E}">
        <p14:creationId xmlns:p14="http://schemas.microsoft.com/office/powerpoint/2010/main" val="2555222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1945"/>
                </a:solidFill>
              </a:rPr>
              <a:t>Insolvency &amp; Bankruptcy Code - Issues</a:t>
            </a:r>
            <a:endParaRPr lang="en-GB" dirty="0">
              <a:solidFill>
                <a:srgbClr val="00194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7B3984-B7BA-42A9-BCF3-AE8A77890204}"/>
              </a:ext>
            </a:extLst>
          </p:cNvPr>
          <p:cNvSpPr txBox="1"/>
          <p:nvPr/>
        </p:nvSpPr>
        <p:spPr>
          <a:xfrm>
            <a:off x="639719" y="1560513"/>
            <a:ext cx="8047514" cy="4770537"/>
          </a:xfrm>
          <a:prstGeom prst="rect">
            <a:avLst/>
          </a:prstGeom>
          <a:noFill/>
          <a:ln>
            <a:solidFill>
              <a:schemeClr val="lt1">
                <a:hueOff val="0"/>
                <a:satOff val="0"/>
                <a:lumOff val="0"/>
              </a:schemeClr>
            </a:solidFill>
          </a:ln>
          <a:effectLst>
            <a:softEdge rad="0"/>
          </a:effectLst>
        </p:spPr>
        <p:txBody>
          <a:bodyPr wrap="square">
            <a:spAutoFit/>
          </a:bodyPr>
          <a:lstStyle/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latin typeface="Arial"/>
                <a:cs typeface="Arial"/>
              </a:rPr>
              <a:t>Resolution plan must provide for</a:t>
            </a:r>
            <a:r>
              <a:rPr lang="en-GB" sz="1600" dirty="0">
                <a:latin typeface="Arial"/>
                <a:cs typeface="Arial"/>
              </a:rPr>
              <a:t>:</a:t>
            </a:r>
            <a:endParaRPr lang="en-GB" sz="1600" b="1" dirty="0">
              <a:latin typeface="Arial"/>
              <a:cs typeface="Arial"/>
            </a:endParaRPr>
          </a:p>
          <a:p>
            <a:pPr marL="825500" lvl="2" indent="-285750" defTabSz="395288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latin typeface="Arial" charset="0"/>
              </a:rPr>
              <a:t>appropriate management of affairs of corporate debtor </a:t>
            </a:r>
          </a:p>
          <a:p>
            <a:pPr marL="825500" lvl="2" indent="-285750" defTabSz="395288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latin typeface="Arial" charset="0"/>
              </a:rPr>
              <a:t>continuation of corporate debtor as “going concern”</a:t>
            </a:r>
          </a:p>
          <a:p>
            <a:pPr marL="825500" lvl="2" indent="-285750" defTabSz="395288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latin typeface="Arial" charset="0"/>
              </a:rPr>
              <a:t>method of implementation of resolution plans</a:t>
            </a:r>
          </a:p>
          <a:p>
            <a:pPr marL="539750" lvl="2" defTabSz="395288">
              <a:spcAft>
                <a:spcPts val="600"/>
              </a:spcAft>
              <a:buSzPct val="100000"/>
              <a:defRPr/>
            </a:pPr>
            <a:endParaRPr lang="en-GB" sz="1600" dirty="0">
              <a:latin typeface="Arial" charset="0"/>
            </a:endParaRPr>
          </a:p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/>
                <a:cs typeface="Arial"/>
              </a:rPr>
              <a:t>SEBI exemptions for Takeover Code and ICDR available, but not for delisting</a:t>
            </a:r>
          </a:p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/>
                <a:cs typeface="Arial"/>
              </a:rPr>
              <a:t>Payment of MAT on write-down of loans – Written down amounts to be accounted for as book profits - subject to 18.5%++ MAT</a:t>
            </a:r>
          </a:p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/>
                <a:cs typeface="Arial"/>
              </a:rPr>
              <a:t>Savings of tax losses</a:t>
            </a:r>
            <a:r>
              <a:rPr lang="en-US" sz="1600" dirty="0">
                <a:latin typeface="Arial"/>
                <a:cs typeface="Arial"/>
              </a:rPr>
              <a:t>:</a:t>
            </a:r>
            <a:r>
              <a:rPr lang="en-US" sz="1600" b="1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Carry forward of business losses &amp; unabsorbed depreciation lost on change of control</a:t>
            </a:r>
          </a:p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/>
                <a:cs typeface="Arial"/>
              </a:rPr>
              <a:t>Competition law clearance required for distressed transactions in certain sectors such as cement or steel</a:t>
            </a:r>
          </a:p>
          <a:p>
            <a:pPr marL="82550" lvl="1" defTabSz="395288">
              <a:spcAft>
                <a:spcPts val="1200"/>
              </a:spcAft>
              <a:buSzPct val="100000"/>
              <a:defRPr/>
            </a:pPr>
            <a:endParaRPr lang="en-US" sz="1600" dirty="0">
              <a:latin typeface="Arial" charset="0"/>
            </a:endParaRPr>
          </a:p>
          <a:p>
            <a:pPr marL="825500" lvl="2" indent="-285750" defTabSz="395288">
              <a:spcAft>
                <a:spcPts val="120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alt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33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2676"/>
            <a:ext cx="7772400" cy="1934516"/>
          </a:xfrm>
        </p:spPr>
        <p:txBody>
          <a:bodyPr>
            <a:noAutofit/>
          </a:bodyPr>
          <a:lstStyle/>
          <a:p>
            <a:r>
              <a:rPr lang="en-US" sz="4000" dirty="0"/>
              <a:t>GST Regime</a:t>
            </a:r>
          </a:p>
        </p:txBody>
      </p:sp>
    </p:spTree>
    <p:extLst>
      <p:ext uri="{BB962C8B-B14F-4D97-AF65-F5344CB8AC3E}">
        <p14:creationId xmlns:p14="http://schemas.microsoft.com/office/powerpoint/2010/main" val="327898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1945"/>
                </a:solidFill>
              </a:rPr>
              <a:t>GST</a:t>
            </a:r>
            <a:r>
              <a:rPr lang="en-GB" dirty="0">
                <a:solidFill>
                  <a:srgbClr val="001945"/>
                </a:solidFill>
              </a:rPr>
              <a:t> - </a:t>
            </a:r>
            <a:r>
              <a:rPr lang="en-US" dirty="0">
                <a:solidFill>
                  <a:srgbClr val="001945"/>
                </a:solidFill>
              </a:rPr>
              <a:t>One country - 0ne tax</a:t>
            </a:r>
            <a:endParaRPr lang="en-GB" dirty="0">
              <a:solidFill>
                <a:srgbClr val="00194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090C25-D079-4A0B-A967-B157A74E4DBC}"/>
              </a:ext>
            </a:extLst>
          </p:cNvPr>
          <p:cNvSpPr txBox="1"/>
          <p:nvPr/>
        </p:nvSpPr>
        <p:spPr>
          <a:xfrm>
            <a:off x="448432" y="1700808"/>
            <a:ext cx="8424936" cy="4308872"/>
          </a:xfrm>
          <a:prstGeom prst="rect">
            <a:avLst/>
          </a:prstGeom>
          <a:noFill/>
          <a:ln>
            <a:solidFill>
              <a:schemeClr val="lt1">
                <a:hueOff val="0"/>
                <a:satOff val="0"/>
                <a:lumOff val="0"/>
              </a:schemeClr>
            </a:solidFill>
          </a:ln>
          <a:effectLst>
            <a:softEdge rad="0"/>
          </a:effectLst>
        </p:spPr>
        <p:txBody>
          <a:bodyPr wrap="square">
            <a:spAutoFit/>
          </a:bodyPr>
          <a:lstStyle/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ＭＳ Ｐゴシック" charset="0"/>
              </a:rPr>
              <a:t>Common market</a:t>
            </a:r>
            <a:r>
              <a:rPr lang="en-US" sz="1600" dirty="0">
                <a:latin typeface="Arial" charset="0"/>
                <a:cs typeface="ＭＳ Ｐゴシック" charset="0"/>
              </a:rPr>
              <a:t>:</a:t>
            </a:r>
            <a:r>
              <a:rPr lang="en-US" sz="1600" b="1" dirty="0">
                <a:latin typeface="Arial" charset="0"/>
                <a:cs typeface="ＭＳ Ｐゴシック" charset="0"/>
              </a:rPr>
              <a:t> </a:t>
            </a:r>
            <a:r>
              <a:rPr lang="en-US" sz="1600" dirty="0">
                <a:latin typeface="Arial" charset="0"/>
                <a:cs typeface="ＭＳ Ｐゴシック" charset="0"/>
              </a:rPr>
              <a:t>A common market aimed at unification &amp; harmonization of tax rates, classification of goods &amp; compliance</a:t>
            </a:r>
          </a:p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ＭＳ Ｐゴシック" charset="0"/>
              </a:rPr>
              <a:t>Reduction of cascading of taxes</a:t>
            </a:r>
            <a:r>
              <a:rPr lang="en-US" sz="1600" dirty="0">
                <a:latin typeface="Arial" charset="0"/>
                <a:cs typeface="ＭＳ Ｐゴシック" charset="0"/>
              </a:rPr>
              <a:t>:</a:t>
            </a:r>
            <a:r>
              <a:rPr lang="en-US" sz="1600" b="1" dirty="0">
                <a:latin typeface="Arial" charset="0"/>
                <a:cs typeface="ＭＳ Ｐゴシック" charset="0"/>
              </a:rPr>
              <a:t> </a:t>
            </a:r>
            <a:r>
              <a:rPr lang="en-US" sz="1600" dirty="0">
                <a:latin typeface="Arial" charset="0"/>
                <a:cs typeface="ＭＳ Ｐゴシック" charset="0"/>
              </a:rPr>
              <a:t>Tax set-offs available across production value-chain, both for goods and services. Aimed towards bringing down overall cost of goods and services and therefore doing business in India</a:t>
            </a:r>
          </a:p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ＭＳ Ｐゴシック" charset="0"/>
              </a:rPr>
              <a:t>Exclusion from GST</a:t>
            </a:r>
            <a:r>
              <a:rPr lang="en-US" sz="1600" dirty="0">
                <a:latin typeface="Arial" charset="0"/>
                <a:cs typeface="ＭＳ Ｐゴシック" charset="0"/>
              </a:rPr>
              <a:t>:</a:t>
            </a:r>
            <a:r>
              <a:rPr lang="en-US" sz="1600" b="1" dirty="0">
                <a:latin typeface="Arial" charset="0"/>
                <a:cs typeface="ＭＳ Ｐゴシック" charset="0"/>
              </a:rPr>
              <a:t> </a:t>
            </a:r>
            <a:r>
              <a:rPr lang="en-US" sz="1600" dirty="0">
                <a:latin typeface="Arial" charset="0"/>
                <a:cs typeface="ＭＳ Ｐゴシック" charset="0"/>
              </a:rPr>
              <a:t>Alcohol, petroleum products and electricity are kept outside of GST. However, government has given signals to include petroleum products in long run</a:t>
            </a:r>
          </a:p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ＭＳ Ｐゴシック" charset="0"/>
              </a:rPr>
              <a:t>Compliance issues</a:t>
            </a:r>
            <a:r>
              <a:rPr lang="en-US" sz="1600" dirty="0">
                <a:latin typeface="Arial" charset="0"/>
                <a:cs typeface="ＭＳ Ｐゴシック" charset="0"/>
              </a:rPr>
              <a:t>:</a:t>
            </a:r>
            <a:r>
              <a:rPr lang="en-US" sz="1600" b="1" dirty="0">
                <a:latin typeface="Arial" charset="0"/>
                <a:cs typeface="ＭＳ Ｐゴシック" charset="0"/>
              </a:rPr>
              <a:t> </a:t>
            </a:r>
            <a:r>
              <a:rPr lang="en-US" sz="1600" dirty="0">
                <a:latin typeface="Arial" charset="0"/>
                <a:cs typeface="ＭＳ Ｐゴシック" charset="0"/>
              </a:rPr>
              <a:t>While it has been over six months since introduction of GST regime, industry is still plagued by inefficiencies in GST Network</a:t>
            </a:r>
          </a:p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ＭＳ Ｐゴシック" charset="0"/>
              </a:rPr>
              <a:t>Multiplicity of GST rates is a challenge</a:t>
            </a:r>
            <a:r>
              <a:rPr lang="en-US" sz="1600" dirty="0">
                <a:latin typeface="Arial" charset="0"/>
                <a:cs typeface="ＭＳ Ｐゴシック" charset="0"/>
              </a:rPr>
              <a:t>:</a:t>
            </a:r>
            <a:r>
              <a:rPr lang="en-US" sz="1600" b="1" dirty="0">
                <a:latin typeface="Arial" charset="0"/>
                <a:cs typeface="ＭＳ Ｐゴシック" charset="0"/>
              </a:rPr>
              <a:t> </a:t>
            </a:r>
            <a:r>
              <a:rPr lang="en-US" sz="1600" dirty="0">
                <a:latin typeface="Arial" charset="0"/>
                <a:cs typeface="ＭＳ Ｐゴシック" charset="0"/>
              </a:rPr>
              <a:t>GST has tax-slabs of 0, 5, 12, 18, 28% and various </a:t>
            </a:r>
            <a:r>
              <a:rPr lang="en-US" sz="1600" dirty="0" err="1">
                <a:latin typeface="Arial" charset="0"/>
                <a:cs typeface="ＭＳ Ｐゴシック" charset="0"/>
              </a:rPr>
              <a:t>cess</a:t>
            </a:r>
            <a:r>
              <a:rPr lang="en-US" sz="1600" dirty="0">
                <a:latin typeface="Arial" charset="0"/>
                <a:cs typeface="ＭＳ Ｐゴシック" charset="0"/>
              </a:rPr>
              <a:t> rates on different products such as high end cars and tobacco products defy one tax objective</a:t>
            </a:r>
          </a:p>
          <a:p>
            <a:pPr marL="368300" lvl="1" indent="-285750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ＭＳ Ｐゴシック" charset="0"/>
              </a:rPr>
              <a:t>Anti-profiteering</a:t>
            </a:r>
            <a:r>
              <a:rPr lang="en-US" sz="1600" dirty="0">
                <a:latin typeface="Arial" charset="0"/>
                <a:cs typeface="ＭＳ Ｐゴシック" charset="0"/>
              </a:rPr>
              <a:t>: The requirement to reduce costs of products if the suppliers are reaping benefits under the GST regime is affecting sectors like FMCG and Textile</a:t>
            </a:r>
            <a:endParaRPr lang="en-US" sz="1600" b="1" dirty="0"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109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D4621-4BC2-4BFE-AA47-64A5606A0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48680"/>
            <a:ext cx="8051800" cy="768519"/>
          </a:xfrm>
        </p:spPr>
        <p:txBody>
          <a:bodyPr/>
          <a:lstStyle/>
          <a:p>
            <a:r>
              <a:rPr lang="en-US" dirty="0"/>
              <a:t>GST- Early indicators and trends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91DEA-8692-4232-B13E-639933E2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74537A-3C69-41E3-AE4B-CC3D594BE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32" y="1216370"/>
            <a:ext cx="7632848" cy="524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38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2676"/>
            <a:ext cx="7772400" cy="1934516"/>
          </a:xfrm>
        </p:spPr>
        <p:txBody>
          <a:bodyPr>
            <a:noAutofit/>
          </a:bodyPr>
          <a:lstStyle/>
          <a:p>
            <a:r>
              <a:rPr lang="en-US" sz="4000" dirty="0"/>
              <a:t>Dispute Resolution in India</a:t>
            </a:r>
          </a:p>
        </p:txBody>
      </p:sp>
    </p:spTree>
    <p:extLst>
      <p:ext uri="{BB962C8B-B14F-4D97-AF65-F5344CB8AC3E}">
        <p14:creationId xmlns:p14="http://schemas.microsoft.com/office/powerpoint/2010/main" val="3343539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38" y="406082"/>
            <a:ext cx="8051800" cy="7685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1945"/>
                </a:solidFill>
              </a:rPr>
              <a:t>RECENT REFORMS</a:t>
            </a:r>
            <a:endParaRPr lang="en-GB" dirty="0">
              <a:solidFill>
                <a:srgbClr val="00194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090C25-D079-4A0B-A967-B157A74E4DBC}"/>
              </a:ext>
            </a:extLst>
          </p:cNvPr>
          <p:cNvSpPr txBox="1"/>
          <p:nvPr/>
        </p:nvSpPr>
        <p:spPr>
          <a:xfrm>
            <a:off x="261864" y="1085369"/>
            <a:ext cx="8424936" cy="5324535"/>
          </a:xfrm>
          <a:prstGeom prst="rect">
            <a:avLst/>
          </a:prstGeom>
          <a:noFill/>
          <a:ln>
            <a:solidFill>
              <a:schemeClr val="lt1">
                <a:hueOff val="0"/>
                <a:satOff val="0"/>
                <a:lumOff val="0"/>
              </a:schemeClr>
            </a:solidFill>
          </a:ln>
          <a:effectLst>
            <a:softEdge rad="0"/>
          </a:effectLst>
        </p:spPr>
        <p:txBody>
          <a:bodyPr wrap="square">
            <a:spAutoFit/>
          </a:bodyPr>
          <a:lstStyle/>
          <a:p>
            <a:pPr marL="368300" lvl="1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Amendments to the legislation governing Arbitrations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0" lvl="2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line with the New York Convention 1958</a:t>
            </a:r>
          </a:p>
          <a:p>
            <a:pPr marL="825500" lvl="2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Fast Track Procedure</a:t>
            </a:r>
          </a:p>
          <a:p>
            <a:pPr marL="825500" lvl="2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Minimized judicial intervention especially in respect of challenge and enforcement of arbitral awards</a:t>
            </a:r>
          </a:p>
          <a:p>
            <a:pPr marL="825500" lvl="2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Transparency from Arbitrators</a:t>
            </a:r>
          </a:p>
          <a:p>
            <a:pPr marL="368300" lvl="1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Recent judgements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increased investor protection</a:t>
            </a:r>
          </a:p>
          <a:p>
            <a:pPr marL="368300" lvl="1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Steps taken to promote Institutional Arbitration</a:t>
            </a:r>
          </a:p>
          <a:p>
            <a:pPr marL="368300" lvl="1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Commercial courts for high value commercial transactions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18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2676"/>
            <a:ext cx="7772400" cy="1934516"/>
          </a:xfrm>
        </p:spPr>
        <p:txBody>
          <a:bodyPr>
            <a:noAutofit/>
          </a:bodyPr>
          <a:lstStyle/>
          <a:p>
            <a:r>
              <a:rPr lang="en-US" sz="4000" dirty="0"/>
              <a:t>Digital Economy – Scope for Fintech in wake of </a:t>
            </a:r>
            <a:r>
              <a:rPr lang="en-US" sz="4000" dirty="0" err="1"/>
              <a:t>Demonetisation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210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2676"/>
            <a:ext cx="7772400" cy="1934516"/>
          </a:xfrm>
        </p:spPr>
        <p:txBody>
          <a:bodyPr>
            <a:noAutofit/>
          </a:bodyPr>
          <a:lstStyle/>
          <a:p>
            <a:r>
              <a:rPr lang="en-US" sz="4000" dirty="0"/>
              <a:t>The Year Ahead</a:t>
            </a:r>
          </a:p>
        </p:txBody>
      </p:sp>
    </p:spTree>
    <p:extLst>
      <p:ext uri="{BB962C8B-B14F-4D97-AF65-F5344CB8AC3E}">
        <p14:creationId xmlns:p14="http://schemas.microsoft.com/office/powerpoint/2010/main" val="1408004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945"/>
                </a:solidFill>
              </a:rPr>
              <a:t>Demonetization</a:t>
            </a:r>
            <a:endParaRPr lang="en-GB" dirty="0">
              <a:solidFill>
                <a:srgbClr val="00194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88223" y="5373216"/>
            <a:ext cx="3181667" cy="0"/>
          </a:xfrm>
          <a:prstGeom prst="line">
            <a:avLst/>
          </a:prstGeom>
          <a:noFill/>
          <a:ln w="50800">
            <a:solidFill>
              <a:srgbClr val="968C6D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256" tIns="48628" rIns="97256" bIns="48628" anchor="ctr"/>
          <a:lstStyle/>
          <a:p>
            <a:endParaRPr lang="en-GB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962366" y="5373216"/>
            <a:ext cx="3181667" cy="0"/>
          </a:xfrm>
          <a:prstGeom prst="line">
            <a:avLst/>
          </a:prstGeom>
          <a:noFill/>
          <a:ln w="50800">
            <a:solidFill>
              <a:srgbClr val="968C6D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256" tIns="48628" rIns="97256" bIns="48628" anchor="ctr"/>
          <a:lstStyle/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8400" y="1630109"/>
            <a:ext cx="3888114" cy="41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256" tIns="48628" rIns="97256" bIns="48628"/>
          <a:lstStyle/>
          <a:p>
            <a:pPr>
              <a:spcBef>
                <a:spcPts val="638"/>
              </a:spcBef>
              <a:buClr>
                <a:schemeClr val="accent2"/>
              </a:buClr>
            </a:pPr>
            <a:r>
              <a:rPr lang="en-GB" sz="1600" b="1" dirty="0">
                <a:solidFill>
                  <a:srgbClr val="BB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missed?</a:t>
            </a:r>
          </a:p>
          <a:p>
            <a:pPr>
              <a:spcBef>
                <a:spcPts val="638"/>
              </a:spcBef>
              <a:buClr>
                <a:schemeClr val="accent2"/>
              </a:buClr>
            </a:pPr>
            <a:endParaRPr lang="en-GB" sz="1600" b="1" dirty="0">
              <a:solidFill>
                <a:srgbClr val="BB2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Almost 99% of cash re-deposited</a:t>
            </a: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low down in GDP growth</a:t>
            </a: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CMIE - 50 day hit on economy US$ 20b</a:t>
            </a: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250,000 units 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unorganised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sector closed </a:t>
            </a: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Sectors in red: Real estate, agriculture, auto, manufacturing, construction &amp; retail</a:t>
            </a: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Cash-to-GDP ratio back to double-digits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89713" y="1595120"/>
            <a:ext cx="4552121" cy="42256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7256" tIns="48628" rIns="97256" bIns="48628"/>
          <a:lstStyle/>
          <a:p>
            <a:pPr algn="just">
              <a:spcBef>
                <a:spcPts val="638"/>
              </a:spcBef>
              <a:buClr>
                <a:schemeClr val="accent2"/>
              </a:buClr>
            </a:pPr>
            <a:r>
              <a:rPr lang="en-GB" sz="1600" b="1" dirty="0">
                <a:solidFill>
                  <a:srgbClr val="BB20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worked?</a:t>
            </a:r>
          </a:p>
          <a:p>
            <a:pPr algn="just">
              <a:spcBef>
                <a:spcPts val="638"/>
              </a:spcBef>
              <a:buClr>
                <a:schemeClr val="accent2"/>
              </a:buClr>
            </a:pPr>
            <a:endParaRPr lang="en-GB" sz="1600" b="1" dirty="0">
              <a:solidFill>
                <a:srgbClr val="BB2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Digital payments up by 56% (till end May’17)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Tax returns up from under 10% to 25% in Aug ’17</a:t>
            </a: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37,000 shell companies identified, 300,000 under scanner, 400 unscrupulous transactions worth US$ 94m under investigation</a:t>
            </a:r>
          </a:p>
          <a:p>
            <a:pPr marL="249893" lvl="1" indent="-248205">
              <a:spcBef>
                <a:spcPts val="638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Zero balance accounts under financial inclusion scheme down from nearly 77% in Sep ‘14 to about 21% in Aug ‘17 </a:t>
            </a:r>
          </a:p>
          <a:p>
            <a:pPr marL="249893" lvl="1" indent="-248205" algn="just">
              <a:spcBef>
                <a:spcPts val="638"/>
              </a:spcBef>
              <a:buClr>
                <a:schemeClr val="bg2"/>
              </a:buClr>
              <a:buFont typeface="Arial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39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21375-27B3-4FE0-848B-6130F87C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Projections &amp; Reforms Expected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444AA-5F29-4091-8BD3-3CF82F975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8300" lvl="1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2018</a:t>
            </a: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0" lvl="2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Government backing for fintech start ups</a:t>
            </a:r>
          </a:p>
          <a:p>
            <a:pPr marL="825500" lvl="2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Greater focus on Digital India plan</a:t>
            </a:r>
          </a:p>
          <a:p>
            <a:pPr marL="825500" lvl="2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Outlay of USD 30 billion for the technology sector</a:t>
            </a:r>
          </a:p>
          <a:p>
            <a:pPr marL="825500" lvl="2" indent="-285750" defTabSz="395288">
              <a:lnSpc>
                <a:spcPct val="150000"/>
              </a:lnSpc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Positive policy environment</a:t>
            </a:r>
          </a:p>
          <a:p>
            <a:pPr marL="368300" lvl="1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fintech market projected to touch USD 2.4 billion by 2020</a:t>
            </a:r>
            <a:endParaRPr lang="en-GB" sz="2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8300" lvl="1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expected rate of return in India at 29% versus global average of 20%</a:t>
            </a:r>
          </a:p>
          <a:p>
            <a:pPr marL="368300" lvl="1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fastest country to adopt fintech technologies in the world</a:t>
            </a:r>
          </a:p>
          <a:p>
            <a:pPr marL="368300" lvl="1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8300" lvl="1" defTabSz="395288">
              <a:lnSpc>
                <a:spcPct val="150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IN" dirty="0"/>
          </a:p>
          <a:p>
            <a:endParaRPr lang="en-IN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2A704-86F7-4D46-8550-D03E48C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97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556BEC15-E763-DE44-B257-6F4D3B387214}" type="slidenum">
              <a:rPr lang="en-US" sz="80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pPr/>
              <a:t>22</a:t>
            </a:fld>
            <a:endParaRPr lang="en-US" sz="800" dirty="0">
              <a:solidFill>
                <a:prstClr val="black">
                  <a:tint val="75000"/>
                </a:prstClr>
              </a:solidFill>
              <a:latin typeface="Arial"/>
              <a:cs typeface="Arial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82650" y="3538538"/>
            <a:ext cx="5362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900"/>
              </a:lnSpc>
              <a:spcBef>
                <a:spcPts val="600"/>
              </a:spcBef>
            </a:pPr>
            <a:r>
              <a:rPr lang="en-GB" sz="4000" b="0" dirty="0">
                <a:solidFill>
                  <a:srgbClr val="6DD9FF"/>
                </a:solidFill>
                <a:latin typeface="Georgia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4010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3C7C5-38E9-47E3-BA90-D52269CD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Policy Agenda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061D4-58FC-40DA-844D-C243C9642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1557169"/>
            <a:ext cx="8051800" cy="45259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India a USD 5 trillion economy with sustained, comprehensive and holistic development by</a:t>
            </a:r>
            <a:r>
              <a:rPr lang="en-I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IN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>
              <a:solidFill>
                <a:schemeClr val="tx1"/>
              </a:solidFill>
            </a:endParaRPr>
          </a:p>
          <a:p>
            <a:pPr marL="571500" lvl="1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schemeClr val="tx1"/>
                </a:solidFill>
              </a:rPr>
              <a:t>Ensuring an Investor friendly governance</a:t>
            </a:r>
          </a:p>
          <a:p>
            <a:pPr marL="571500" lvl="1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schemeClr val="tx1"/>
                </a:solidFill>
              </a:rPr>
              <a:t>Simplifying regulatory framework and minimizing governmental interference</a:t>
            </a:r>
          </a:p>
          <a:p>
            <a:pPr marL="571500" lvl="1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schemeClr val="tx1"/>
                </a:solidFill>
              </a:rPr>
              <a:t>Increasing accountability and building a transparent ecosystem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1" dirty="0">
                <a:solidFill>
                  <a:schemeClr val="tx1"/>
                </a:solidFill>
              </a:rPr>
              <a:t>Deepen relations with nations to increase cooperation in sectors like health, information technology, energy, security and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1" dirty="0">
                <a:solidFill>
                  <a:schemeClr val="tx1"/>
                </a:solidFill>
              </a:rPr>
              <a:t>Fostering the government’s current initiatives like</a:t>
            </a:r>
            <a:r>
              <a:rPr lang="en-IN" sz="1600" dirty="0">
                <a:solidFill>
                  <a:schemeClr val="tx1"/>
                </a:solidFill>
              </a:rPr>
              <a:t>:</a:t>
            </a: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>
              <a:solidFill>
                <a:schemeClr val="tx1"/>
              </a:solidFill>
            </a:endParaRPr>
          </a:p>
          <a:p>
            <a:pPr marL="571500" lvl="1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schemeClr val="tx1"/>
                </a:solidFill>
              </a:rPr>
              <a:t>Ease of doing business</a:t>
            </a:r>
          </a:p>
          <a:p>
            <a:pPr marL="571500" lvl="1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schemeClr val="tx1"/>
                </a:solidFill>
              </a:rPr>
              <a:t>Digital India</a:t>
            </a:r>
          </a:p>
          <a:p>
            <a:pPr marL="571500" lvl="1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schemeClr val="tx1"/>
                </a:solidFill>
              </a:rPr>
              <a:t>Start up Initiative</a:t>
            </a:r>
          </a:p>
          <a:p>
            <a:pPr marL="571500" lvl="1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schemeClr val="tx1"/>
                </a:solidFill>
              </a:rPr>
              <a:t>Make in India</a:t>
            </a:r>
          </a:p>
          <a:p>
            <a:pPr marL="571500" lvl="1"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schemeClr val="tx1"/>
                </a:solidFill>
              </a:rPr>
              <a:t>Incentivizing small and medium sized enterprises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/>
          </a:p>
          <a:p>
            <a:endParaRPr lang="en-I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CF28B-6DC7-4CA1-8D1C-A6C7AE8B5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6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08" y="620688"/>
            <a:ext cx="8051800" cy="7685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1945"/>
                </a:solidFill>
              </a:rPr>
              <a:t>Ease of Doing Business - Rank 2018 (1-190)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E893513-0F9F-4B10-8D81-46F2F4CCB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270683"/>
              </p:ext>
            </p:extLst>
          </p:nvPr>
        </p:nvGraphicFramePr>
        <p:xfrm>
          <a:off x="174066" y="788650"/>
          <a:ext cx="8652993" cy="627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C7D150DB-07C0-4189-B404-8688F81DD805}"/>
              </a:ext>
            </a:extLst>
          </p:cNvPr>
          <p:cNvSpPr/>
          <p:nvPr/>
        </p:nvSpPr>
        <p:spPr>
          <a:xfrm>
            <a:off x="8028383" y="2132856"/>
            <a:ext cx="1008113" cy="1872208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97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2676"/>
            <a:ext cx="7772400" cy="1934516"/>
          </a:xfrm>
        </p:spPr>
        <p:txBody>
          <a:bodyPr>
            <a:noAutofit/>
          </a:bodyPr>
          <a:lstStyle/>
          <a:p>
            <a:r>
              <a:rPr lang="en-US" sz="4000" dirty="0"/>
              <a:t>Foreign Direct Investment</a:t>
            </a:r>
          </a:p>
        </p:txBody>
      </p:sp>
    </p:spTree>
    <p:extLst>
      <p:ext uri="{BB962C8B-B14F-4D97-AF65-F5344CB8AC3E}">
        <p14:creationId xmlns:p14="http://schemas.microsoft.com/office/powerpoint/2010/main" val="407196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A7CB5-2B5A-40FC-989D-DDDB4636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104" y="335062"/>
            <a:ext cx="8051800" cy="768519"/>
          </a:xfrm>
        </p:spPr>
        <p:txBody>
          <a:bodyPr/>
          <a:lstStyle/>
          <a:p>
            <a:r>
              <a:rPr lang="en-IN" dirty="0"/>
              <a:t>Foreign investment in India in FY 2017-18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1D63B-91AF-401E-91DC-6E7B72DF8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D76EE-9441-40B8-9E54-6C973DD3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1441371-C82B-40C9-8F37-1BE34C375E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1384940"/>
              </p:ext>
            </p:extLst>
          </p:nvPr>
        </p:nvGraphicFramePr>
        <p:xfrm>
          <a:off x="251520" y="1124744"/>
          <a:ext cx="8712968" cy="5231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704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FECF-7130-4455-97B4-BA18A1D0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RECENTLY LIBERALIZED SECTORS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E49C-D5FC-4967-AFDE-C1AFA58BD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285750" lvl="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Brand Retail Trading</a:t>
            </a:r>
          </a:p>
          <a:p>
            <a:pPr marL="285750" lvl="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Development</a:t>
            </a:r>
          </a:p>
          <a:p>
            <a:pPr marL="285750" lvl="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efence</a:t>
            </a:r>
            <a:endParaRPr lang="en-GB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inancial</a:t>
            </a:r>
            <a:r>
              <a:rPr lang="en-GB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</a:t>
            </a:r>
          </a:p>
          <a:p>
            <a:pPr marL="285750" lvl="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harmaceuticals</a:t>
            </a:r>
            <a:endParaRPr lang="en-GB" sz="2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ivil</a:t>
            </a:r>
            <a:r>
              <a:rPr lang="en-GB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Aviation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D5022-9D07-4085-BAF2-E408FA4C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0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22676"/>
            <a:ext cx="7772400" cy="1934516"/>
          </a:xfrm>
        </p:spPr>
        <p:txBody>
          <a:bodyPr>
            <a:noAutofit/>
          </a:bodyPr>
          <a:lstStyle/>
          <a:p>
            <a:r>
              <a:rPr lang="en-US" sz="4000" dirty="0"/>
              <a:t>Insolvency and Bankruptcy Code</a:t>
            </a:r>
          </a:p>
        </p:txBody>
      </p:sp>
    </p:spTree>
    <p:extLst>
      <p:ext uri="{BB962C8B-B14F-4D97-AF65-F5344CB8AC3E}">
        <p14:creationId xmlns:p14="http://schemas.microsoft.com/office/powerpoint/2010/main" val="2465631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1945"/>
                </a:solidFill>
              </a:rPr>
              <a:t>Insolvency &amp; Bankruptcy Code – in a nutshell</a:t>
            </a:r>
            <a:br>
              <a:rPr lang="en-GB" dirty="0">
                <a:solidFill>
                  <a:srgbClr val="001945"/>
                </a:solidFill>
              </a:rPr>
            </a:br>
            <a:endParaRPr lang="en-GB" dirty="0">
              <a:solidFill>
                <a:srgbClr val="00194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EC15-E763-DE44-B257-6F4D3B38721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9EA58-3567-44F1-BC43-E39E12BB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00200"/>
            <a:ext cx="3816424" cy="4565103"/>
          </a:xfrm>
        </p:spPr>
        <p:txBody>
          <a:bodyPr>
            <a:normAutofit/>
          </a:bodyPr>
          <a:lstStyle/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+mn-cs"/>
              </a:rPr>
              <a:t>Required boost to economy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+mn-cs"/>
              </a:rPr>
              <a:t>Commercial considerations 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+mn-cs"/>
              </a:rPr>
              <a:t>Time bound process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+mn-cs"/>
              </a:rPr>
              <a:t>Proof of debt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+mn-cs"/>
              </a:rPr>
              <a:t>Automatic standstill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Evolving law </a:t>
            </a:r>
            <a:r>
              <a:rPr lang="mr-IN" sz="1600" dirty="0">
                <a:solidFill>
                  <a:schemeClr val="tx1"/>
                </a:solidFill>
                <a:latin typeface="Arial" charset="0"/>
              </a:rPr>
              <a:t>–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 amendments already made</a:t>
            </a:r>
          </a:p>
          <a:p>
            <a:pPr marL="368300" lvl="1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7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7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880C9A-5FA9-4FAC-9BA9-DFEDB78BCF13}"/>
              </a:ext>
            </a:extLst>
          </p:cNvPr>
          <p:cNvSpPr txBox="1">
            <a:spLocks/>
          </p:cNvSpPr>
          <p:nvPr/>
        </p:nvSpPr>
        <p:spPr>
          <a:xfrm>
            <a:off x="4567222" y="1600200"/>
            <a:ext cx="4119578" cy="36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just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rgbClr val="464847"/>
                </a:solidFill>
                <a:latin typeface="Arial"/>
                <a:ea typeface="+mn-ea"/>
                <a:cs typeface="Arial"/>
              </a:defRPr>
            </a:lvl1pPr>
            <a:lvl2pPr marL="285750" indent="-285750" algn="just" defTabSz="457200" rtl="0" eaLnBrk="1" latinLnBrk="0" hangingPunct="1">
              <a:spcBef>
                <a:spcPct val="20000"/>
              </a:spcBef>
              <a:buClr>
                <a:srgbClr val="1290BD"/>
              </a:buClr>
              <a:buSzPct val="130000"/>
              <a:buFont typeface="Wingdings" charset="2"/>
              <a:buChar char="§"/>
              <a:defRPr sz="1200" kern="1200">
                <a:solidFill>
                  <a:srgbClr val="464847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Improved position for overseas lenders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One stop shop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All creditors considered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+mn-cs"/>
              </a:rPr>
              <a:t>Unique opportunity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  <a:cs typeface="+mn-cs"/>
              </a:rPr>
              <a:t>Significant impact on India Inc. and banking sector</a:t>
            </a:r>
          </a:p>
          <a:p>
            <a:pPr marL="368300" lvl="1" algn="l" defTabSz="395288"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Untested option</a:t>
            </a:r>
          </a:p>
          <a:p>
            <a:pPr marL="368300" lvl="1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Arial" charset="0"/>
            </a:endParaRPr>
          </a:p>
          <a:p>
            <a:pPr marL="368300" lvl="1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Arial" charset="0"/>
            </a:endParaRPr>
          </a:p>
          <a:p>
            <a:pPr marL="368300" lvl="1" defTabSz="395288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264777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9FB019995B5408D6FA0DA684CCA29" ma:contentTypeVersion="2" ma:contentTypeDescription="Create a new document." ma:contentTypeScope="" ma:versionID="404c83602e39e3526a450b4ba2ca2f30">
  <xsd:schema xmlns:xsd="http://www.w3.org/2001/XMLSchema" xmlns:xs="http://www.w3.org/2001/XMLSchema" xmlns:p="http://schemas.microsoft.com/office/2006/metadata/properties" xmlns:ns2="faddee7d-ac47-4949-9e66-ef9c05022e50" targetNamespace="http://schemas.microsoft.com/office/2006/metadata/properties" ma:root="true" ma:fieldsID="3d3f2be8e252c5ca3ca6d716523e6308" ns2:_="">
    <xsd:import namespace="faddee7d-ac47-4949-9e66-ef9c05022e5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ddee7d-ac47-4949-9e66-ef9c05022e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BD9FBF-AAE3-46C7-8E70-11A8A4D657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A3DC5B-8C12-468B-ABB7-79414568CA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ddee7d-ac47-4949-9e66-ef9c05022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EF0B2C-8848-4A7B-8AB1-4A2E6802E7B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faddee7d-ac47-4949-9e66-ef9c05022e5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5435</TotalTime>
  <Words>922</Words>
  <Application>Microsoft Office PowerPoint</Application>
  <PresentationFormat>On-screen Show (4:3)</PresentationFormat>
  <Paragraphs>158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MS Mincho</vt:lpstr>
      <vt:lpstr>ＭＳ Ｐゴシック</vt:lpstr>
      <vt:lpstr>Arial</vt:lpstr>
      <vt:lpstr>Calibri</vt:lpstr>
      <vt:lpstr>Courier New</vt:lpstr>
      <vt:lpstr>Georgia</vt:lpstr>
      <vt:lpstr>Wingdings</vt:lpstr>
      <vt:lpstr>Office Theme</vt:lpstr>
      <vt:lpstr>PowerPoint Presentation</vt:lpstr>
      <vt:lpstr>PowerPoint Presentation</vt:lpstr>
      <vt:lpstr>Key Policy Agenda</vt:lpstr>
      <vt:lpstr>Ease of Doing Business - Rank 2018 (1-190)</vt:lpstr>
      <vt:lpstr>PowerPoint Presentation</vt:lpstr>
      <vt:lpstr>Foreign investment in India in FY 2017-18</vt:lpstr>
      <vt:lpstr>RECENTLY LIBERALIZED SECTORS</vt:lpstr>
      <vt:lpstr>PowerPoint Presentation</vt:lpstr>
      <vt:lpstr>Insolvency &amp; Bankruptcy Code – in a nutshell </vt:lpstr>
      <vt:lpstr>Insolvency &amp; Bankruptcy Code - Overview of NPA crisis</vt:lpstr>
      <vt:lpstr>PowerPoint Presentation</vt:lpstr>
      <vt:lpstr>Insolvency &amp; Bankruptcy Code - Opportunities </vt:lpstr>
      <vt:lpstr>Insolvency &amp; Bankruptcy Code - Issues</vt:lpstr>
      <vt:lpstr>PowerPoint Presentation</vt:lpstr>
      <vt:lpstr>GST - One country - 0ne tax</vt:lpstr>
      <vt:lpstr>GST- Early indicators and trends</vt:lpstr>
      <vt:lpstr>PowerPoint Presentation</vt:lpstr>
      <vt:lpstr>RECENT REFORMS</vt:lpstr>
      <vt:lpstr>PowerPoint Presentation</vt:lpstr>
      <vt:lpstr>Demonetization</vt:lpstr>
      <vt:lpstr>Projections &amp; Reforms Expected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Name</dc:title>
  <dc:creator>Trilegal</dc:creator>
  <cp:lastModifiedBy>Trilegal</cp:lastModifiedBy>
  <cp:revision>435</cp:revision>
  <cp:lastPrinted>2016-04-14T11:01:57Z</cp:lastPrinted>
  <dcterms:created xsi:type="dcterms:W3CDTF">2013-04-03T06:06:41Z</dcterms:created>
  <dcterms:modified xsi:type="dcterms:W3CDTF">2018-02-21T18:25:10Z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0x0101003849FB019995B5408D6FA0DA684CCA29</vt:lpwstr>
  </property>
</Properties>
</file>